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9" r:id="rId2"/>
    <p:sldId id="259" r:id="rId3"/>
    <p:sldId id="266" r:id="rId4"/>
    <p:sldId id="267" r:id="rId5"/>
    <p:sldId id="268" r:id="rId6"/>
    <p:sldId id="269" r:id="rId7"/>
    <p:sldId id="270" r:id="rId8"/>
    <p:sldId id="280" r:id="rId9"/>
    <p:sldId id="272" r:id="rId10"/>
    <p:sldId id="273" r:id="rId11"/>
    <p:sldId id="281" r:id="rId12"/>
    <p:sldId id="261" r:id="rId13"/>
    <p:sldId id="275" r:id="rId14"/>
    <p:sldId id="276" r:id="rId15"/>
    <p:sldId id="277" r:id="rId16"/>
    <p:sldId id="278" r:id="rId17"/>
    <p:sldId id="256" r:id="rId18"/>
    <p:sldId id="282" r:id="rId19"/>
    <p:sldId id="263" r:id="rId20"/>
    <p:sldId id="260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3DA8"/>
    <a:srgbClr val="EF142B"/>
    <a:srgbClr val="FFC600"/>
    <a:srgbClr val="2D2D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 snapToGrid="0">
      <p:cViewPr varScale="1">
        <p:scale>
          <a:sx n="42" d="100"/>
          <a:sy n="42" d="100"/>
        </p:scale>
        <p:origin x="3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BE6591-B960-46FA-8568-AE610F49756A}" type="doc">
      <dgm:prSet loTypeId="urn:microsoft.com/office/officeart/2005/8/layout/vList2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C"/>
        </a:p>
      </dgm:t>
    </dgm:pt>
    <dgm:pt modelId="{42C80F92-EFF5-40B0-8C4D-FBE35E62888A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s-MX" sz="1400" dirty="0">
              <a:latin typeface="Arial" panose="020B0604020202020204" pitchFamily="34" charset="0"/>
              <a:cs typeface="Arial" panose="020B0604020202020204" pitchFamily="34" charset="0"/>
            </a:rPr>
            <a:t>Escisión de la ARCERNNR en tres nuevas Agencias.</a:t>
          </a:r>
          <a:endParaRPr lang="es-EC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EE2D7C-184F-4A80-8CB5-DBF033B05909}" type="parTrans" cxnId="{D1C0CCE0-98E6-48C4-9FD8-F3A7BEAAF53E}">
      <dgm:prSet/>
      <dgm:spPr/>
      <dgm:t>
        <a:bodyPr/>
        <a:lstStyle/>
        <a:p>
          <a:endParaRPr lang="es-EC"/>
        </a:p>
      </dgm:t>
    </dgm:pt>
    <dgm:pt modelId="{4693D3A5-4CE3-4A97-98E8-4CC2077B73ED}" type="sibTrans" cxnId="{D1C0CCE0-98E6-48C4-9FD8-F3A7BEAAF53E}">
      <dgm:prSet/>
      <dgm:spPr/>
      <dgm:t>
        <a:bodyPr/>
        <a:lstStyle/>
        <a:p>
          <a:endParaRPr lang="es-EC"/>
        </a:p>
      </dgm:t>
    </dgm:pt>
    <dgm:pt modelId="{72D654E9-087B-4D9D-A8FF-7D4F1FB86530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s-MX" sz="1400" dirty="0">
              <a:latin typeface="Arial" panose="020B0604020202020204" pitchFamily="34" charset="0"/>
              <a:cs typeface="Arial" panose="020B0604020202020204" pitchFamily="34" charset="0"/>
            </a:rPr>
            <a:t>Organismo técnico -administrativo, encargado del ejercicio de la potestad estatal de vigilancia, auditoría, intervención y control de las fases de la actividad minera que realicen la Empresa Nacional Minera, las empresas mixtas mineras, la iniciativa privada, la pequeña minería y minería artesanal y de sustento, de conformidad con las regulaciones de esta ley y sus reglamentos </a:t>
          </a:r>
          <a:endParaRPr lang="es-EC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CE6AE0-551A-4734-B043-ACD0FD60DF7C}" type="parTrans" cxnId="{35E5E76B-C8A9-4813-B845-157A857DC058}">
      <dgm:prSet/>
      <dgm:spPr/>
      <dgm:t>
        <a:bodyPr/>
        <a:lstStyle/>
        <a:p>
          <a:endParaRPr lang="es-EC"/>
        </a:p>
      </dgm:t>
    </dgm:pt>
    <dgm:pt modelId="{17FD947C-9F37-40E4-8559-8F9BDEF522BA}" type="sibTrans" cxnId="{35E5E76B-C8A9-4813-B845-157A857DC058}">
      <dgm:prSet/>
      <dgm:spPr/>
      <dgm:t>
        <a:bodyPr/>
        <a:lstStyle/>
        <a:p>
          <a:endParaRPr lang="es-EC"/>
        </a:p>
      </dgm:t>
    </dgm:pt>
    <dgm:pt modelId="{E488C316-5CC7-455F-BF3E-341BD075B323}">
      <dgm:prSet phldrT="[Texto]" custT="1"/>
      <dgm:spPr/>
      <dgm:t>
        <a:bodyPr/>
        <a:lstStyle/>
        <a:p>
          <a:pPr algn="just"/>
          <a:r>
            <a:rPr lang="es-MX" sz="1800" b="1" dirty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ATRIBUCIONES DE LA AGENCIA DE REGULACIÓN Y CONTROL MINERO DE ACUERDO A LA LEY Y REGLAMENTO MINERO:</a:t>
          </a:r>
          <a:endParaRPr lang="es-EC" sz="1800" b="1" dirty="0">
            <a:solidFill>
              <a:srgbClr val="2D2D93"/>
            </a:solidFill>
            <a:latin typeface="Barlow" panose="00000500000000000000" pitchFamily="2" charset="0"/>
            <a:cs typeface="Arial" panose="020B0604020202020204" pitchFamily="34" charset="0"/>
          </a:endParaRPr>
        </a:p>
      </dgm:t>
    </dgm:pt>
    <dgm:pt modelId="{F60B82FA-56A7-4E78-9BD6-4B13D175F572}" type="sibTrans" cxnId="{77EE5334-A546-4627-B473-1B2216E0A93B}">
      <dgm:prSet/>
      <dgm:spPr/>
      <dgm:t>
        <a:bodyPr/>
        <a:lstStyle/>
        <a:p>
          <a:endParaRPr lang="es-EC"/>
        </a:p>
      </dgm:t>
    </dgm:pt>
    <dgm:pt modelId="{DD6859A7-1B7D-4E3E-B15F-B2EC9EC961D8}" type="parTrans" cxnId="{77EE5334-A546-4627-B473-1B2216E0A93B}">
      <dgm:prSet/>
      <dgm:spPr/>
      <dgm:t>
        <a:bodyPr/>
        <a:lstStyle/>
        <a:p>
          <a:endParaRPr lang="es-EC"/>
        </a:p>
      </dgm:t>
    </dgm:pt>
    <dgm:pt modelId="{EF920A74-C3C1-474C-AB0A-F16D48F6E999}">
      <dgm:prSet phldrT="[Texto]" custT="1"/>
      <dgm:spPr/>
      <dgm:t>
        <a:bodyPr/>
        <a:lstStyle/>
        <a:p>
          <a:r>
            <a:rPr lang="es-MX" sz="2000" b="1" dirty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DECRETO EJECUTIVO NO. </a:t>
          </a:r>
          <a:r>
            <a:rPr lang="es-MX" sz="2000" b="1" dirty="0" smtClean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256, </a:t>
          </a:r>
          <a:r>
            <a:rPr lang="es-MX" sz="2000" b="1" dirty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EMITIDO 08 DE MAYO 2024</a:t>
          </a:r>
          <a:endParaRPr lang="es-EC" sz="2000" b="1" dirty="0">
            <a:solidFill>
              <a:srgbClr val="2D2D93"/>
            </a:solidFill>
            <a:latin typeface="Barlow" panose="00000500000000000000" pitchFamily="2" charset="0"/>
            <a:cs typeface="Arial" panose="020B0604020202020204" pitchFamily="34" charset="0"/>
          </a:endParaRPr>
        </a:p>
      </dgm:t>
    </dgm:pt>
    <dgm:pt modelId="{128E0894-5947-4DF9-8626-40534437C6D6}" type="sibTrans" cxnId="{DF2C8FED-4D3B-460B-9643-98BB0C4AE0B4}">
      <dgm:prSet/>
      <dgm:spPr/>
      <dgm:t>
        <a:bodyPr/>
        <a:lstStyle/>
        <a:p>
          <a:endParaRPr lang="es-EC"/>
        </a:p>
      </dgm:t>
    </dgm:pt>
    <dgm:pt modelId="{DC8E50A7-58C2-4B00-BB6F-9D2992C080A2}" type="parTrans" cxnId="{DF2C8FED-4D3B-460B-9643-98BB0C4AE0B4}">
      <dgm:prSet/>
      <dgm:spPr/>
      <dgm:t>
        <a:bodyPr/>
        <a:lstStyle/>
        <a:p>
          <a:endParaRPr lang="es-EC"/>
        </a:p>
      </dgm:t>
    </dgm:pt>
    <dgm:pt modelId="{EADBE587-2B72-4313-9BA2-61F4D4EFD8C5}">
      <dgm:prSet custT="1"/>
      <dgm:spPr/>
      <dgm:t>
        <a:bodyPr/>
        <a:lstStyle/>
        <a:p>
          <a:pPr algn="just"/>
          <a:r>
            <a:rPr lang="es-MX" sz="1400" dirty="0">
              <a:latin typeface="Arial" panose="020B0604020202020204" pitchFamily="34" charset="0"/>
              <a:cs typeface="Arial" panose="020B0604020202020204" pitchFamily="34" charset="0"/>
            </a:rPr>
            <a:t>Conformación de Directorios para las 3 Agencias.</a:t>
          </a:r>
        </a:p>
      </dgm:t>
    </dgm:pt>
    <dgm:pt modelId="{3F862D94-D5BB-48B3-B224-E2DB19A76322}" type="parTrans" cxnId="{16333983-1C55-4123-81F4-CD349E5B8FD6}">
      <dgm:prSet/>
      <dgm:spPr/>
      <dgm:t>
        <a:bodyPr/>
        <a:lstStyle/>
        <a:p>
          <a:endParaRPr lang="es-EC"/>
        </a:p>
      </dgm:t>
    </dgm:pt>
    <dgm:pt modelId="{B53B1FB7-79A6-4238-A9BA-612D6773A37C}" type="sibTrans" cxnId="{16333983-1C55-4123-81F4-CD349E5B8FD6}">
      <dgm:prSet/>
      <dgm:spPr/>
      <dgm:t>
        <a:bodyPr/>
        <a:lstStyle/>
        <a:p>
          <a:endParaRPr lang="es-EC"/>
        </a:p>
      </dgm:t>
    </dgm:pt>
    <dgm:pt modelId="{71D6AC30-885B-45F9-B0D4-20AAC229F021}">
      <dgm:prSet custT="1"/>
      <dgm:spPr/>
      <dgm:t>
        <a:bodyPr/>
        <a:lstStyle/>
        <a:p>
          <a:pPr algn="just"/>
          <a:r>
            <a:rPr lang="es-MX" sz="1400" dirty="0">
              <a:latin typeface="Arial" panose="020B0604020202020204" pitchFamily="34" charset="0"/>
              <a:cs typeface="Arial" panose="020B0604020202020204" pitchFamily="34" charset="0"/>
            </a:rPr>
            <a:t>El personal técnico de la ARCERNNR pasará a formar parte de la ARCOM, ARCONEL o ARCH según su modalidad previa al Decreto Ejecutivo Nro. 1036 de mayo 2020, asegurando la seguridad jurídica administrativa.</a:t>
          </a:r>
        </a:p>
      </dgm:t>
    </dgm:pt>
    <dgm:pt modelId="{079DFB14-C11E-4DF1-A3FF-91FBCB428649}" type="parTrans" cxnId="{DF50DC99-A713-4512-9913-76C15C4A0120}">
      <dgm:prSet/>
      <dgm:spPr/>
      <dgm:t>
        <a:bodyPr/>
        <a:lstStyle/>
        <a:p>
          <a:endParaRPr lang="es-EC"/>
        </a:p>
      </dgm:t>
    </dgm:pt>
    <dgm:pt modelId="{9B79DE8E-5C8E-4314-A0EF-B2389E1B4B55}" type="sibTrans" cxnId="{DF50DC99-A713-4512-9913-76C15C4A0120}">
      <dgm:prSet/>
      <dgm:spPr/>
      <dgm:t>
        <a:bodyPr/>
        <a:lstStyle/>
        <a:p>
          <a:endParaRPr lang="es-EC"/>
        </a:p>
      </dgm:t>
    </dgm:pt>
    <dgm:pt modelId="{5A3205C6-00B8-41CE-96FC-D6F67BD39E52}">
      <dgm:prSet custT="1"/>
      <dgm:spPr/>
      <dgm:t>
        <a:bodyPr/>
        <a:lstStyle/>
        <a:p>
          <a:pPr algn="just"/>
          <a:r>
            <a:rPr lang="es-MX" sz="1400" dirty="0">
              <a:latin typeface="Arial" panose="020B0604020202020204" pitchFamily="34" charset="0"/>
              <a:cs typeface="Arial" panose="020B0604020202020204" pitchFamily="34" charset="0"/>
            </a:rPr>
            <a:t>Autonomía técnica, financiera y jurídica.</a:t>
          </a:r>
        </a:p>
      </dgm:t>
    </dgm:pt>
    <dgm:pt modelId="{63EBC75A-CD18-486E-AB7B-C7E14E070A73}" type="parTrans" cxnId="{6AE38805-701F-4E51-A80B-9D06487E744E}">
      <dgm:prSet/>
      <dgm:spPr/>
      <dgm:t>
        <a:bodyPr/>
        <a:lstStyle/>
        <a:p>
          <a:endParaRPr lang="es-EC"/>
        </a:p>
      </dgm:t>
    </dgm:pt>
    <dgm:pt modelId="{80BFD204-33D6-4CE6-BFCB-1DA39BBC70FB}" type="sibTrans" cxnId="{6AE38805-701F-4E51-A80B-9D06487E744E}">
      <dgm:prSet/>
      <dgm:spPr/>
      <dgm:t>
        <a:bodyPr/>
        <a:lstStyle/>
        <a:p>
          <a:endParaRPr lang="es-EC"/>
        </a:p>
      </dgm:t>
    </dgm:pt>
    <dgm:pt modelId="{6F226D59-81CD-4225-B1F8-132921CBC55E}">
      <dgm:prSet custT="1"/>
      <dgm:spPr/>
      <dgm:t>
        <a:bodyPr/>
        <a:lstStyle/>
        <a:p>
          <a:pPr algn="just"/>
          <a:r>
            <a:rPr lang="es-MX" sz="1400" dirty="0">
              <a:latin typeface="Arial" panose="020B0604020202020204" pitchFamily="34" charset="0"/>
              <a:cs typeface="Arial" panose="020B0604020202020204" pitchFamily="34" charset="0"/>
            </a:rPr>
            <a:t>Control en todas las </a:t>
          </a:r>
          <a:r>
            <a:rPr lang="es-MX" sz="1400" dirty="0" smtClean="0">
              <a:latin typeface="Arial" panose="020B0604020202020204" pitchFamily="34" charset="0"/>
              <a:cs typeface="Arial" panose="020B0604020202020204" pitchFamily="34" charset="0"/>
            </a:rPr>
            <a:t>fases de la industria minera.</a:t>
          </a:r>
          <a:endParaRPr lang="es-MX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FF5938-139E-46EC-99E8-C98EE70F1A04}" type="parTrans" cxnId="{AE07FF0C-EDAE-45DF-B389-E1CF60E35A82}">
      <dgm:prSet/>
      <dgm:spPr/>
      <dgm:t>
        <a:bodyPr/>
        <a:lstStyle/>
        <a:p>
          <a:endParaRPr lang="es-EC"/>
        </a:p>
      </dgm:t>
    </dgm:pt>
    <dgm:pt modelId="{9F77FE23-EF87-43C0-951A-42B0A58E6F13}" type="sibTrans" cxnId="{AE07FF0C-EDAE-45DF-B389-E1CF60E35A82}">
      <dgm:prSet/>
      <dgm:spPr/>
      <dgm:t>
        <a:bodyPr/>
        <a:lstStyle/>
        <a:p>
          <a:endParaRPr lang="es-EC"/>
        </a:p>
      </dgm:t>
    </dgm:pt>
    <dgm:pt modelId="{DF3E60A7-39E5-428B-80FD-181E89DABC98}">
      <dgm:prSet custT="1"/>
      <dgm:spPr/>
      <dgm:t>
        <a:bodyPr/>
        <a:lstStyle/>
        <a:p>
          <a:pPr algn="just"/>
          <a:r>
            <a:rPr lang="es-MX" sz="1400">
              <a:latin typeface="Arial" panose="020B0604020202020204" pitchFamily="34" charset="0"/>
              <a:cs typeface="Arial" panose="020B0604020202020204" pitchFamily="34" charset="0"/>
            </a:rPr>
            <a:t>Adscripción al Ministerio Sectorial.</a:t>
          </a:r>
          <a:endParaRPr lang="es-MX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7DAA33-CE2B-4456-BA7C-7711EECC86F4}" type="parTrans" cxnId="{2DE865A0-2B98-4921-B955-594F53179F61}">
      <dgm:prSet/>
      <dgm:spPr/>
      <dgm:t>
        <a:bodyPr/>
        <a:lstStyle/>
        <a:p>
          <a:endParaRPr lang="es-EC"/>
        </a:p>
      </dgm:t>
    </dgm:pt>
    <dgm:pt modelId="{0AB186E7-E1BB-4449-A612-0F9DB6A840D1}" type="sibTrans" cxnId="{2DE865A0-2B98-4921-B955-594F53179F61}">
      <dgm:prSet/>
      <dgm:spPr/>
      <dgm:t>
        <a:bodyPr/>
        <a:lstStyle/>
        <a:p>
          <a:endParaRPr lang="es-EC"/>
        </a:p>
      </dgm:t>
    </dgm:pt>
    <dgm:pt modelId="{6337F313-422A-4502-AC09-136A340B0840}">
      <dgm:prSet custT="1"/>
      <dgm:spPr/>
      <dgm:t>
        <a:bodyPr/>
        <a:lstStyle/>
        <a:p>
          <a:pPr algn="just"/>
          <a:r>
            <a:rPr lang="es-MX" sz="1400" dirty="0">
              <a:latin typeface="Arial" panose="020B0604020202020204" pitchFamily="34" charset="0"/>
              <a:cs typeface="Arial" panose="020B0604020202020204" pitchFamily="34" charset="0"/>
            </a:rPr>
            <a:t>Vigilancia y auditoría del sector minero.</a:t>
          </a:r>
        </a:p>
      </dgm:t>
    </dgm:pt>
    <dgm:pt modelId="{91D17432-3236-4C6A-9067-FF569426FC3F}" type="parTrans" cxnId="{2862D1D6-A336-4736-91B2-65267E1123E7}">
      <dgm:prSet/>
      <dgm:spPr/>
      <dgm:t>
        <a:bodyPr/>
        <a:lstStyle/>
        <a:p>
          <a:endParaRPr lang="es-EC"/>
        </a:p>
      </dgm:t>
    </dgm:pt>
    <dgm:pt modelId="{3B2335BC-62C0-4185-8F70-85B874402733}" type="sibTrans" cxnId="{2862D1D6-A336-4736-91B2-65267E1123E7}">
      <dgm:prSet/>
      <dgm:spPr/>
      <dgm:t>
        <a:bodyPr/>
        <a:lstStyle/>
        <a:p>
          <a:endParaRPr lang="es-EC"/>
        </a:p>
      </dgm:t>
    </dgm:pt>
    <dgm:pt modelId="{21AEC2AC-39B2-4399-B51A-9B48C9D6B369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endParaRPr lang="es-EC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BD6EF8-F0C1-4748-A88E-74828F8A496C}" type="parTrans" cxnId="{DD0A1EC9-4E7D-406A-94CC-EBE61FAD1C5A}">
      <dgm:prSet/>
      <dgm:spPr/>
      <dgm:t>
        <a:bodyPr/>
        <a:lstStyle/>
        <a:p>
          <a:endParaRPr lang="es-EC"/>
        </a:p>
      </dgm:t>
    </dgm:pt>
    <dgm:pt modelId="{67E56D2C-63AF-4E6E-8AAD-B94478A672C9}" type="sibTrans" cxnId="{DD0A1EC9-4E7D-406A-94CC-EBE61FAD1C5A}">
      <dgm:prSet/>
      <dgm:spPr/>
      <dgm:t>
        <a:bodyPr/>
        <a:lstStyle/>
        <a:p>
          <a:endParaRPr lang="es-EC"/>
        </a:p>
      </dgm:t>
    </dgm:pt>
    <dgm:pt modelId="{A9F9F768-A3B1-4C5F-B6A5-3F0F6DEA52C2}" type="pres">
      <dgm:prSet presAssocID="{18BE6591-B960-46FA-8568-AE610F49756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70F7154-EE33-49F0-965C-0E021BFB4782}" type="pres">
      <dgm:prSet presAssocID="{EF920A74-C3C1-474C-AB0A-F16D48F6E999}" presName="parentText" presStyleLbl="node1" presStyleIdx="0" presStyleCnt="2" custScaleY="57991" custLinFactNeighborX="60386" custLinFactNeighborY="-2498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5CD4F5-AABE-4ACD-8959-06317E677A47}" type="pres">
      <dgm:prSet presAssocID="{EF920A74-C3C1-474C-AB0A-F16D48F6E99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DE3A67-8CFD-4802-9CB5-E9D8AEDFD206}" type="pres">
      <dgm:prSet presAssocID="{E488C316-5CC7-455F-BF3E-341BD075B323}" presName="parentText" presStyleLbl="node1" presStyleIdx="1" presStyleCnt="2" custScaleY="6582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7C5626-6AC1-4E93-89FA-C9EEADCCE8D1}" type="pres">
      <dgm:prSet presAssocID="{E488C316-5CC7-455F-BF3E-341BD075B32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6333983-1C55-4123-81F4-CD349E5B8FD6}" srcId="{EF920A74-C3C1-474C-AB0A-F16D48F6E999}" destId="{EADBE587-2B72-4313-9BA2-61F4D4EFD8C5}" srcOrd="1" destOrd="0" parTransId="{3F862D94-D5BB-48B3-B224-E2DB19A76322}" sibTransId="{B53B1FB7-79A6-4238-A9BA-612D6773A37C}"/>
    <dgm:cxn modelId="{10D9EED4-3912-4298-BBDF-ED50EA30CE6B}" type="presOf" srcId="{71D6AC30-885B-45F9-B0D4-20AAC229F021}" destId="{0B5CD4F5-AABE-4ACD-8959-06317E677A47}" srcOrd="0" destOrd="2" presId="urn:microsoft.com/office/officeart/2005/8/layout/vList2"/>
    <dgm:cxn modelId="{1A28FBA6-ECF6-479E-97A8-B5589EEF2470}" type="presOf" srcId="{72D654E9-087B-4D9D-A8FF-7D4F1FB86530}" destId="{EA7C5626-6AC1-4E93-89FA-C9EEADCCE8D1}" srcOrd="0" destOrd="1" presId="urn:microsoft.com/office/officeart/2005/8/layout/vList2"/>
    <dgm:cxn modelId="{DD0A1EC9-4E7D-406A-94CC-EBE61FAD1C5A}" srcId="{E488C316-5CC7-455F-BF3E-341BD075B323}" destId="{21AEC2AC-39B2-4399-B51A-9B48C9D6B369}" srcOrd="0" destOrd="0" parTransId="{EEBD6EF8-F0C1-4748-A88E-74828F8A496C}" sibTransId="{67E56D2C-63AF-4E6E-8AAD-B94478A672C9}"/>
    <dgm:cxn modelId="{AA2DF9DF-9EE6-4386-839F-E34FF3B4576A}" type="presOf" srcId="{6337F313-422A-4502-AC09-136A340B0840}" destId="{EA7C5626-6AC1-4E93-89FA-C9EEADCCE8D1}" srcOrd="0" destOrd="5" presId="urn:microsoft.com/office/officeart/2005/8/layout/vList2"/>
    <dgm:cxn modelId="{6AE38805-701F-4E51-A80B-9D06487E744E}" srcId="{E488C316-5CC7-455F-BF3E-341BD075B323}" destId="{5A3205C6-00B8-41CE-96FC-D6F67BD39E52}" srcOrd="2" destOrd="0" parTransId="{63EBC75A-CD18-486E-AB7B-C7E14E070A73}" sibTransId="{80BFD204-33D6-4CE6-BFCB-1DA39BBC70FB}"/>
    <dgm:cxn modelId="{35E5E76B-C8A9-4813-B845-157A857DC058}" srcId="{E488C316-5CC7-455F-BF3E-341BD075B323}" destId="{72D654E9-087B-4D9D-A8FF-7D4F1FB86530}" srcOrd="1" destOrd="0" parTransId="{26CE6AE0-551A-4734-B043-ACD0FD60DF7C}" sibTransId="{17FD947C-9F37-40E4-8559-8F9BDEF522BA}"/>
    <dgm:cxn modelId="{2DE865A0-2B98-4921-B955-594F53179F61}" srcId="{E488C316-5CC7-455F-BF3E-341BD075B323}" destId="{DF3E60A7-39E5-428B-80FD-181E89DABC98}" srcOrd="4" destOrd="0" parTransId="{897DAA33-CE2B-4456-BA7C-7711EECC86F4}" sibTransId="{0AB186E7-E1BB-4449-A612-0F9DB6A840D1}"/>
    <dgm:cxn modelId="{DF50DC99-A713-4512-9913-76C15C4A0120}" srcId="{EF920A74-C3C1-474C-AB0A-F16D48F6E999}" destId="{71D6AC30-885B-45F9-B0D4-20AAC229F021}" srcOrd="2" destOrd="0" parTransId="{079DFB14-C11E-4DF1-A3FF-91FBCB428649}" sibTransId="{9B79DE8E-5C8E-4314-A0EF-B2389E1B4B55}"/>
    <dgm:cxn modelId="{77EE5334-A546-4627-B473-1B2216E0A93B}" srcId="{18BE6591-B960-46FA-8568-AE610F49756A}" destId="{E488C316-5CC7-455F-BF3E-341BD075B323}" srcOrd="1" destOrd="0" parTransId="{DD6859A7-1B7D-4E3E-B15F-B2EC9EC961D8}" sibTransId="{F60B82FA-56A7-4E78-9BD6-4B13D175F572}"/>
    <dgm:cxn modelId="{570A4249-7681-4BDC-97FE-56BAE5BC15BE}" type="presOf" srcId="{18BE6591-B960-46FA-8568-AE610F49756A}" destId="{A9F9F768-A3B1-4C5F-B6A5-3F0F6DEA52C2}" srcOrd="0" destOrd="0" presId="urn:microsoft.com/office/officeart/2005/8/layout/vList2"/>
    <dgm:cxn modelId="{6A328879-17E8-4F5A-B9E2-EB98AB912A48}" type="presOf" srcId="{E488C316-5CC7-455F-BF3E-341BD075B323}" destId="{22DE3A67-8CFD-4802-9CB5-E9D8AEDFD206}" srcOrd="0" destOrd="0" presId="urn:microsoft.com/office/officeart/2005/8/layout/vList2"/>
    <dgm:cxn modelId="{DF2C8FED-4D3B-460B-9643-98BB0C4AE0B4}" srcId="{18BE6591-B960-46FA-8568-AE610F49756A}" destId="{EF920A74-C3C1-474C-AB0A-F16D48F6E999}" srcOrd="0" destOrd="0" parTransId="{DC8E50A7-58C2-4B00-BB6F-9D2992C080A2}" sibTransId="{128E0894-5947-4DF9-8626-40534437C6D6}"/>
    <dgm:cxn modelId="{14DC7F1B-062B-4533-BB4A-598EFFC5C257}" type="presOf" srcId="{21AEC2AC-39B2-4399-B51A-9B48C9D6B369}" destId="{EA7C5626-6AC1-4E93-89FA-C9EEADCCE8D1}" srcOrd="0" destOrd="0" presId="urn:microsoft.com/office/officeart/2005/8/layout/vList2"/>
    <dgm:cxn modelId="{0D7CEE43-6DDF-4091-BC8F-2AEA2E9BF7AC}" type="presOf" srcId="{EF920A74-C3C1-474C-AB0A-F16D48F6E999}" destId="{970F7154-EE33-49F0-965C-0E021BFB4782}" srcOrd="0" destOrd="0" presId="urn:microsoft.com/office/officeart/2005/8/layout/vList2"/>
    <dgm:cxn modelId="{C1621DCD-9033-49EB-8978-69F1CE147511}" type="presOf" srcId="{42C80F92-EFF5-40B0-8C4D-FBE35E62888A}" destId="{0B5CD4F5-AABE-4ACD-8959-06317E677A47}" srcOrd="0" destOrd="0" presId="urn:microsoft.com/office/officeart/2005/8/layout/vList2"/>
    <dgm:cxn modelId="{75E77FD0-3440-44C1-9363-70E10D85C64A}" type="presOf" srcId="{5A3205C6-00B8-41CE-96FC-D6F67BD39E52}" destId="{EA7C5626-6AC1-4E93-89FA-C9EEADCCE8D1}" srcOrd="0" destOrd="2" presId="urn:microsoft.com/office/officeart/2005/8/layout/vList2"/>
    <dgm:cxn modelId="{AE07FF0C-EDAE-45DF-B389-E1CF60E35A82}" srcId="{E488C316-5CC7-455F-BF3E-341BD075B323}" destId="{6F226D59-81CD-4225-B1F8-132921CBC55E}" srcOrd="3" destOrd="0" parTransId="{39FF5938-139E-46EC-99E8-C98EE70F1A04}" sibTransId="{9F77FE23-EF87-43C0-951A-42B0A58E6F13}"/>
    <dgm:cxn modelId="{D1C0CCE0-98E6-48C4-9FD8-F3A7BEAAF53E}" srcId="{EF920A74-C3C1-474C-AB0A-F16D48F6E999}" destId="{42C80F92-EFF5-40B0-8C4D-FBE35E62888A}" srcOrd="0" destOrd="0" parTransId="{3DEE2D7C-184F-4A80-8CB5-DBF033B05909}" sibTransId="{4693D3A5-4CE3-4A97-98E8-4CC2077B73ED}"/>
    <dgm:cxn modelId="{5E1E4F2F-6B3E-4C72-8FFA-D9F9C887D6B9}" type="presOf" srcId="{EADBE587-2B72-4313-9BA2-61F4D4EFD8C5}" destId="{0B5CD4F5-AABE-4ACD-8959-06317E677A47}" srcOrd="0" destOrd="1" presId="urn:microsoft.com/office/officeart/2005/8/layout/vList2"/>
    <dgm:cxn modelId="{FC20DDAC-A229-4D45-AB49-70DA6659A162}" type="presOf" srcId="{DF3E60A7-39E5-428B-80FD-181E89DABC98}" destId="{EA7C5626-6AC1-4E93-89FA-C9EEADCCE8D1}" srcOrd="0" destOrd="4" presId="urn:microsoft.com/office/officeart/2005/8/layout/vList2"/>
    <dgm:cxn modelId="{4D434280-0DD6-4739-AF35-D0D8E2D888C1}" type="presOf" srcId="{6F226D59-81CD-4225-B1F8-132921CBC55E}" destId="{EA7C5626-6AC1-4E93-89FA-C9EEADCCE8D1}" srcOrd="0" destOrd="3" presId="urn:microsoft.com/office/officeart/2005/8/layout/vList2"/>
    <dgm:cxn modelId="{2862D1D6-A336-4736-91B2-65267E1123E7}" srcId="{E488C316-5CC7-455F-BF3E-341BD075B323}" destId="{6337F313-422A-4502-AC09-136A340B0840}" srcOrd="5" destOrd="0" parTransId="{91D17432-3236-4C6A-9067-FF569426FC3F}" sibTransId="{3B2335BC-62C0-4185-8F70-85B874402733}"/>
    <dgm:cxn modelId="{A9353884-9579-47C7-BB57-14B0DB102372}" type="presParOf" srcId="{A9F9F768-A3B1-4C5F-B6A5-3F0F6DEA52C2}" destId="{970F7154-EE33-49F0-965C-0E021BFB4782}" srcOrd="0" destOrd="0" presId="urn:microsoft.com/office/officeart/2005/8/layout/vList2"/>
    <dgm:cxn modelId="{9A61964C-6AC2-4F2D-987D-3F95B0D7ECD0}" type="presParOf" srcId="{A9F9F768-A3B1-4C5F-B6A5-3F0F6DEA52C2}" destId="{0B5CD4F5-AABE-4ACD-8959-06317E677A47}" srcOrd="1" destOrd="0" presId="urn:microsoft.com/office/officeart/2005/8/layout/vList2"/>
    <dgm:cxn modelId="{57B59FF5-149D-405F-B44C-74FE1D5F1481}" type="presParOf" srcId="{A9F9F768-A3B1-4C5F-B6A5-3F0F6DEA52C2}" destId="{22DE3A67-8CFD-4802-9CB5-E9D8AEDFD206}" srcOrd="2" destOrd="0" presId="urn:microsoft.com/office/officeart/2005/8/layout/vList2"/>
    <dgm:cxn modelId="{F3296A89-C86E-435B-945A-3D636385D822}" type="presParOf" srcId="{A9F9F768-A3B1-4C5F-B6A5-3F0F6DEA52C2}" destId="{EA7C5626-6AC1-4E93-89FA-C9EEADCCE8D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241F4E-6846-475E-89B4-E492455F45D4}" type="doc">
      <dgm:prSet loTypeId="urn:microsoft.com/office/officeart/2005/8/layout/hProcess7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S"/>
        </a:p>
      </dgm:t>
    </dgm:pt>
    <dgm:pt modelId="{0A498B89-1B75-466C-934E-4E2BE5396459}">
      <dgm:prSet phldrT="[Texto]" custT="1"/>
      <dgm:spPr/>
      <dgm:t>
        <a:bodyPr/>
        <a:lstStyle/>
        <a:p>
          <a:endParaRPr lang="es-ES" sz="900" b="1" dirty="0"/>
        </a:p>
      </dgm:t>
    </dgm:pt>
    <dgm:pt modelId="{FB199107-47CE-4FB8-BF56-5C6531A670F7}" type="parTrans" cxnId="{6C62F3A3-123D-4509-A431-97C4F32F246A}">
      <dgm:prSet/>
      <dgm:spPr/>
      <dgm:t>
        <a:bodyPr/>
        <a:lstStyle/>
        <a:p>
          <a:endParaRPr lang="es-ES"/>
        </a:p>
      </dgm:t>
    </dgm:pt>
    <dgm:pt modelId="{9BBD769C-6562-4D7C-8E31-590DD823BAB1}" type="sibTrans" cxnId="{6C62F3A3-123D-4509-A431-97C4F32F246A}">
      <dgm:prSet/>
      <dgm:spPr/>
      <dgm:t>
        <a:bodyPr/>
        <a:lstStyle/>
        <a:p>
          <a:endParaRPr lang="es-ES"/>
        </a:p>
      </dgm:t>
    </dgm:pt>
    <dgm:pt modelId="{1CB5C695-93B8-42FC-AAA0-558E399E5B58}">
      <dgm:prSet phldrT="[Texto]" custT="1"/>
      <dgm:spPr/>
      <dgm:t>
        <a:bodyPr/>
        <a:lstStyle/>
        <a:p>
          <a:endParaRPr lang="es-ES" sz="900" b="1" dirty="0"/>
        </a:p>
      </dgm:t>
    </dgm:pt>
    <dgm:pt modelId="{B53024F6-395D-48EE-9A3C-96D229E9DF75}" type="parTrans" cxnId="{FB5AD55B-A4D7-47A1-B928-7237BA181CF3}">
      <dgm:prSet/>
      <dgm:spPr/>
      <dgm:t>
        <a:bodyPr/>
        <a:lstStyle/>
        <a:p>
          <a:endParaRPr lang="es-ES"/>
        </a:p>
      </dgm:t>
    </dgm:pt>
    <dgm:pt modelId="{AB2CC9D2-B0BA-40AE-8A1E-720777993122}" type="sibTrans" cxnId="{FB5AD55B-A4D7-47A1-B928-7237BA181CF3}">
      <dgm:prSet/>
      <dgm:spPr/>
      <dgm:t>
        <a:bodyPr/>
        <a:lstStyle/>
        <a:p>
          <a:endParaRPr lang="es-ES"/>
        </a:p>
      </dgm:t>
    </dgm:pt>
    <dgm:pt modelId="{B3273614-0172-4F7D-97B2-F3839AE3F5B2}">
      <dgm:prSet phldrT="[Texto]" custT="1"/>
      <dgm:spPr/>
      <dgm:t>
        <a:bodyPr/>
        <a:lstStyle/>
        <a:p>
          <a:pPr algn="ctr"/>
          <a:endParaRPr lang="es-ES" sz="1100" dirty="0"/>
        </a:p>
        <a:p>
          <a:pPr algn="ctr"/>
          <a:r>
            <a:rPr lang="es-ES" sz="14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Matriz</a:t>
          </a:r>
          <a:endParaRPr lang="es-ES" sz="14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200" b="1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  <a:p>
          <a:pPr algn="ctr"/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funcionario</a:t>
          </a:r>
        </a:p>
      </dgm:t>
    </dgm:pt>
    <dgm:pt modelId="{CAAD183C-3E24-46E7-A620-20B6C6F3CE31}" type="parTrans" cxnId="{66750D1F-77EB-42AC-9F14-FBD3C59CCF06}">
      <dgm:prSet/>
      <dgm:spPr/>
      <dgm:t>
        <a:bodyPr/>
        <a:lstStyle/>
        <a:p>
          <a:endParaRPr lang="es-ES"/>
        </a:p>
      </dgm:t>
    </dgm:pt>
    <dgm:pt modelId="{B5B0DAF9-4612-457D-A51E-0C96EB0D511C}" type="sibTrans" cxnId="{66750D1F-77EB-42AC-9F14-FBD3C59CCF06}">
      <dgm:prSet/>
      <dgm:spPr/>
      <dgm:t>
        <a:bodyPr/>
        <a:lstStyle/>
        <a:p>
          <a:endParaRPr lang="es-ES"/>
        </a:p>
      </dgm:t>
    </dgm:pt>
    <dgm:pt modelId="{607F4CB4-496F-4A39-8BC2-4640A2C25949}">
      <dgm:prSet phldrT="[Texto]" custT="1"/>
      <dgm:spPr/>
      <dgm:t>
        <a:bodyPr/>
        <a:lstStyle/>
        <a:p>
          <a:endParaRPr lang="es-ES" sz="900" b="1" dirty="0"/>
        </a:p>
      </dgm:t>
    </dgm:pt>
    <dgm:pt modelId="{1007D8FC-F63E-4853-AD4F-C00406E186E5}" type="parTrans" cxnId="{03E4FF92-B5B4-4C79-9D16-CAAEE8D9AB7E}">
      <dgm:prSet/>
      <dgm:spPr/>
      <dgm:t>
        <a:bodyPr/>
        <a:lstStyle/>
        <a:p>
          <a:endParaRPr lang="es-ES"/>
        </a:p>
      </dgm:t>
    </dgm:pt>
    <dgm:pt modelId="{EA75CB31-F194-49C9-B479-44038040C1AA}" type="sibTrans" cxnId="{03E4FF92-B5B4-4C79-9D16-CAAEE8D9AB7E}">
      <dgm:prSet/>
      <dgm:spPr/>
      <dgm:t>
        <a:bodyPr/>
        <a:lstStyle/>
        <a:p>
          <a:endParaRPr lang="es-ES"/>
        </a:p>
      </dgm:t>
    </dgm:pt>
    <dgm:pt modelId="{5F1C6FBE-46D8-4D3E-8D53-4D1960D3BD29}">
      <dgm:prSet phldrT="[Texto]" custT="1"/>
      <dgm:spPr/>
      <dgm:t>
        <a:bodyPr/>
        <a:lstStyle/>
        <a:p>
          <a:pPr algn="ctr"/>
          <a:endParaRPr lang="es-ES" sz="1400" b="1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4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Distritales</a:t>
          </a:r>
          <a:endParaRPr lang="es-ES" sz="14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500" b="1" dirty="0"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 funcionario</a:t>
          </a:r>
        </a:p>
      </dgm:t>
    </dgm:pt>
    <dgm:pt modelId="{9A32ECB3-546D-49DC-B5F3-9339AD8A0A9C}" type="parTrans" cxnId="{4B6FDC1B-6788-4150-A99F-B629A41E28C7}">
      <dgm:prSet/>
      <dgm:spPr/>
      <dgm:t>
        <a:bodyPr/>
        <a:lstStyle/>
        <a:p>
          <a:endParaRPr lang="es-ES"/>
        </a:p>
      </dgm:t>
    </dgm:pt>
    <dgm:pt modelId="{269A8CD1-EC34-4D7C-93F0-8FC3D12ED3D5}" type="sibTrans" cxnId="{4B6FDC1B-6788-4150-A99F-B629A41E28C7}">
      <dgm:prSet/>
      <dgm:spPr/>
      <dgm:t>
        <a:bodyPr/>
        <a:lstStyle/>
        <a:p>
          <a:endParaRPr lang="es-ES"/>
        </a:p>
      </dgm:t>
    </dgm:pt>
    <dgm:pt modelId="{6E95DADC-4940-445A-93B0-B53F0E782896}">
      <dgm:prSet phldrT="[Texto]" custT="1"/>
      <dgm:spPr/>
      <dgm:t>
        <a:bodyPr/>
        <a:lstStyle/>
        <a:p>
          <a:pPr algn="ctr"/>
          <a:endParaRPr lang="es-ES" sz="1100" dirty="0"/>
        </a:p>
        <a:p>
          <a:pPr algn="ctr"/>
          <a:r>
            <a:rPr lang="es-ES" sz="14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Operativos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ctr"/>
          <a:endParaRPr lang="es-ES" sz="15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500" b="1" dirty="0">
              <a:latin typeface="Arial" panose="020B0604020202020204" pitchFamily="34" charset="0"/>
              <a:cs typeface="Arial" panose="020B0604020202020204" pitchFamily="34" charset="0"/>
            </a:rPr>
            <a:t>133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funcionarios</a:t>
          </a:r>
        </a:p>
      </dgm:t>
    </dgm:pt>
    <dgm:pt modelId="{BCD927A8-74B0-47E5-8AE0-116025081409}" type="parTrans" cxnId="{87FEEEC8-7F05-47B7-8794-7EB4595190C4}">
      <dgm:prSet/>
      <dgm:spPr/>
      <dgm:t>
        <a:bodyPr/>
        <a:lstStyle/>
        <a:p>
          <a:endParaRPr lang="es-ES"/>
        </a:p>
      </dgm:t>
    </dgm:pt>
    <dgm:pt modelId="{7CA09C45-804B-48E4-A5D5-D8DE11FFB644}" type="sibTrans" cxnId="{87FEEEC8-7F05-47B7-8794-7EB4595190C4}">
      <dgm:prSet/>
      <dgm:spPr/>
      <dgm:t>
        <a:bodyPr/>
        <a:lstStyle/>
        <a:p>
          <a:endParaRPr lang="es-ES"/>
        </a:p>
      </dgm:t>
    </dgm:pt>
    <dgm:pt modelId="{15591FB3-4042-422B-876B-0CCA3646F272}" type="pres">
      <dgm:prSet presAssocID="{4F241F4E-6846-475E-89B4-E492455F45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96962B7-C764-4D46-BA48-080A26CDB5E8}" type="pres">
      <dgm:prSet presAssocID="{0A498B89-1B75-466C-934E-4E2BE5396459}" presName="compositeNode" presStyleCnt="0">
        <dgm:presLayoutVars>
          <dgm:bulletEnabled val="1"/>
        </dgm:presLayoutVars>
      </dgm:prSet>
      <dgm:spPr/>
    </dgm:pt>
    <dgm:pt modelId="{A7FDE2D3-D405-44DF-A5F0-4AC7F270924D}" type="pres">
      <dgm:prSet presAssocID="{0A498B89-1B75-466C-934E-4E2BE5396459}" presName="bgRect" presStyleLbl="node1" presStyleIdx="0" presStyleCnt="3" custScaleX="100010"/>
      <dgm:spPr/>
      <dgm:t>
        <a:bodyPr/>
        <a:lstStyle/>
        <a:p>
          <a:endParaRPr lang="es-ES"/>
        </a:p>
      </dgm:t>
    </dgm:pt>
    <dgm:pt modelId="{56B9B07C-DE2E-44DC-8AAA-EDAECD6CD071}" type="pres">
      <dgm:prSet presAssocID="{0A498B89-1B75-466C-934E-4E2BE5396459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8249A8-A895-4126-A1E4-A001FB30AD83}" type="pres">
      <dgm:prSet presAssocID="{0A498B89-1B75-466C-934E-4E2BE5396459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056F79-00CE-4DD3-9541-9A3146678995}" type="pres">
      <dgm:prSet presAssocID="{9BBD769C-6562-4D7C-8E31-590DD823BAB1}" presName="hSp" presStyleCnt="0"/>
      <dgm:spPr/>
    </dgm:pt>
    <dgm:pt modelId="{1B9E0CD9-7DD7-41D6-B33F-D16B8B710D70}" type="pres">
      <dgm:prSet presAssocID="{9BBD769C-6562-4D7C-8E31-590DD823BAB1}" presName="vProcSp" presStyleCnt="0"/>
      <dgm:spPr/>
    </dgm:pt>
    <dgm:pt modelId="{827766C4-67B2-4954-9FEF-A16AE70F0962}" type="pres">
      <dgm:prSet presAssocID="{9BBD769C-6562-4D7C-8E31-590DD823BAB1}" presName="vSp1" presStyleCnt="0"/>
      <dgm:spPr/>
    </dgm:pt>
    <dgm:pt modelId="{B81DFEB6-AB11-4ECE-97D4-C48F05DF20BB}" type="pres">
      <dgm:prSet presAssocID="{9BBD769C-6562-4D7C-8E31-590DD823BAB1}" presName="simulatedConn" presStyleLbl="solidFgAcc1" presStyleIdx="0" presStyleCnt="2"/>
      <dgm:spPr/>
    </dgm:pt>
    <dgm:pt modelId="{FFC59913-DF62-4D49-B72C-0EB1884925C7}" type="pres">
      <dgm:prSet presAssocID="{9BBD769C-6562-4D7C-8E31-590DD823BAB1}" presName="vSp2" presStyleCnt="0"/>
      <dgm:spPr/>
    </dgm:pt>
    <dgm:pt modelId="{04BD2939-7C48-4341-9515-E61313B5D52E}" type="pres">
      <dgm:prSet presAssocID="{9BBD769C-6562-4D7C-8E31-590DD823BAB1}" presName="sibTrans" presStyleCnt="0"/>
      <dgm:spPr/>
    </dgm:pt>
    <dgm:pt modelId="{622B589C-8CB8-478F-8343-0420EC2B3F9C}" type="pres">
      <dgm:prSet presAssocID="{1CB5C695-93B8-42FC-AAA0-558E399E5B58}" presName="compositeNode" presStyleCnt="0">
        <dgm:presLayoutVars>
          <dgm:bulletEnabled val="1"/>
        </dgm:presLayoutVars>
      </dgm:prSet>
      <dgm:spPr/>
    </dgm:pt>
    <dgm:pt modelId="{BC56E7AA-B404-455F-A1CB-18B12EFC663E}" type="pres">
      <dgm:prSet presAssocID="{1CB5C695-93B8-42FC-AAA0-558E399E5B58}" presName="bgRect" presStyleLbl="node1" presStyleIdx="1" presStyleCnt="3"/>
      <dgm:spPr/>
      <dgm:t>
        <a:bodyPr/>
        <a:lstStyle/>
        <a:p>
          <a:endParaRPr lang="es-ES"/>
        </a:p>
      </dgm:t>
    </dgm:pt>
    <dgm:pt modelId="{94640191-6C72-4F82-B7BA-A2D3DB72EA4D}" type="pres">
      <dgm:prSet presAssocID="{1CB5C695-93B8-42FC-AAA0-558E399E5B5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DB0D28-1999-49E3-B66F-59A55E1D7BCE}" type="pres">
      <dgm:prSet presAssocID="{1CB5C695-93B8-42FC-AAA0-558E399E5B5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EB18D0-8959-4D2E-AD73-0221205FA27D}" type="pres">
      <dgm:prSet presAssocID="{AB2CC9D2-B0BA-40AE-8A1E-720777993122}" presName="hSp" presStyleCnt="0"/>
      <dgm:spPr/>
    </dgm:pt>
    <dgm:pt modelId="{CE5392AF-38DC-40FC-9BB0-B70A6E762DA6}" type="pres">
      <dgm:prSet presAssocID="{AB2CC9D2-B0BA-40AE-8A1E-720777993122}" presName="vProcSp" presStyleCnt="0"/>
      <dgm:spPr/>
    </dgm:pt>
    <dgm:pt modelId="{C449A88D-F762-40AF-AC73-74F07220989E}" type="pres">
      <dgm:prSet presAssocID="{AB2CC9D2-B0BA-40AE-8A1E-720777993122}" presName="vSp1" presStyleCnt="0"/>
      <dgm:spPr/>
    </dgm:pt>
    <dgm:pt modelId="{8A6057EB-A5F8-4E0F-8F44-2E1A598535B6}" type="pres">
      <dgm:prSet presAssocID="{AB2CC9D2-B0BA-40AE-8A1E-720777993122}" presName="simulatedConn" presStyleLbl="solidFgAcc1" presStyleIdx="1" presStyleCnt="2"/>
      <dgm:spPr/>
    </dgm:pt>
    <dgm:pt modelId="{22A5B297-A998-41AC-B48B-615D65A805DC}" type="pres">
      <dgm:prSet presAssocID="{AB2CC9D2-B0BA-40AE-8A1E-720777993122}" presName="vSp2" presStyleCnt="0"/>
      <dgm:spPr/>
    </dgm:pt>
    <dgm:pt modelId="{663580B7-5F32-43BF-9354-86559646A487}" type="pres">
      <dgm:prSet presAssocID="{AB2CC9D2-B0BA-40AE-8A1E-720777993122}" presName="sibTrans" presStyleCnt="0"/>
      <dgm:spPr/>
    </dgm:pt>
    <dgm:pt modelId="{AE45C068-C870-4567-9927-2D0F9A231822}" type="pres">
      <dgm:prSet presAssocID="{607F4CB4-496F-4A39-8BC2-4640A2C25949}" presName="compositeNode" presStyleCnt="0">
        <dgm:presLayoutVars>
          <dgm:bulletEnabled val="1"/>
        </dgm:presLayoutVars>
      </dgm:prSet>
      <dgm:spPr/>
    </dgm:pt>
    <dgm:pt modelId="{4A59AE6C-B511-4C90-A50B-785DC8C5D2F1}" type="pres">
      <dgm:prSet presAssocID="{607F4CB4-496F-4A39-8BC2-4640A2C25949}" presName="bgRect" presStyleLbl="node1" presStyleIdx="2" presStyleCnt="3"/>
      <dgm:spPr/>
      <dgm:t>
        <a:bodyPr/>
        <a:lstStyle/>
        <a:p>
          <a:endParaRPr lang="es-ES"/>
        </a:p>
      </dgm:t>
    </dgm:pt>
    <dgm:pt modelId="{6A581E54-6115-4A59-A6B8-AFE30E2B00F2}" type="pres">
      <dgm:prSet presAssocID="{607F4CB4-496F-4A39-8BC2-4640A2C2594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8B6436-AD5D-401D-B025-78CF054A010B}" type="pres">
      <dgm:prSet presAssocID="{607F4CB4-496F-4A39-8BC2-4640A2C2594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6750D1F-77EB-42AC-9F14-FBD3C59CCF06}" srcId="{1CB5C695-93B8-42FC-AAA0-558E399E5B58}" destId="{B3273614-0172-4F7D-97B2-F3839AE3F5B2}" srcOrd="0" destOrd="0" parTransId="{CAAD183C-3E24-46E7-A620-20B6C6F3CE31}" sibTransId="{B5B0DAF9-4612-457D-A51E-0C96EB0D511C}"/>
    <dgm:cxn modelId="{B8AD7091-13A4-4F01-BA0B-F543C79491F5}" type="presOf" srcId="{0A498B89-1B75-466C-934E-4E2BE5396459}" destId="{56B9B07C-DE2E-44DC-8AAA-EDAECD6CD071}" srcOrd="1" destOrd="0" presId="urn:microsoft.com/office/officeart/2005/8/layout/hProcess7"/>
    <dgm:cxn modelId="{87FEEEC8-7F05-47B7-8794-7EB4595190C4}" srcId="{0A498B89-1B75-466C-934E-4E2BE5396459}" destId="{6E95DADC-4940-445A-93B0-B53F0E782896}" srcOrd="0" destOrd="0" parTransId="{BCD927A8-74B0-47E5-8AE0-116025081409}" sibTransId="{7CA09C45-804B-48E4-A5D5-D8DE11FFB644}"/>
    <dgm:cxn modelId="{03E4FF92-B5B4-4C79-9D16-CAAEE8D9AB7E}" srcId="{4F241F4E-6846-475E-89B4-E492455F45D4}" destId="{607F4CB4-496F-4A39-8BC2-4640A2C25949}" srcOrd="2" destOrd="0" parTransId="{1007D8FC-F63E-4853-AD4F-C00406E186E5}" sibTransId="{EA75CB31-F194-49C9-B479-44038040C1AA}"/>
    <dgm:cxn modelId="{587254AC-4859-4791-99DB-0C0BF71FC43F}" type="presOf" srcId="{1CB5C695-93B8-42FC-AAA0-558E399E5B58}" destId="{BC56E7AA-B404-455F-A1CB-18B12EFC663E}" srcOrd="0" destOrd="0" presId="urn:microsoft.com/office/officeart/2005/8/layout/hProcess7"/>
    <dgm:cxn modelId="{6C62F3A3-123D-4509-A431-97C4F32F246A}" srcId="{4F241F4E-6846-475E-89B4-E492455F45D4}" destId="{0A498B89-1B75-466C-934E-4E2BE5396459}" srcOrd="0" destOrd="0" parTransId="{FB199107-47CE-4FB8-BF56-5C6531A670F7}" sibTransId="{9BBD769C-6562-4D7C-8E31-590DD823BAB1}"/>
    <dgm:cxn modelId="{4A863565-0C3E-4C63-BFC1-304CA48B6BA1}" type="presOf" srcId="{6E95DADC-4940-445A-93B0-B53F0E782896}" destId="{828249A8-A895-4126-A1E4-A001FB30AD83}" srcOrd="0" destOrd="0" presId="urn:microsoft.com/office/officeart/2005/8/layout/hProcess7"/>
    <dgm:cxn modelId="{81D32E5B-99AE-44FD-9520-D05D74909E1B}" type="presOf" srcId="{1CB5C695-93B8-42FC-AAA0-558E399E5B58}" destId="{94640191-6C72-4F82-B7BA-A2D3DB72EA4D}" srcOrd="1" destOrd="0" presId="urn:microsoft.com/office/officeart/2005/8/layout/hProcess7"/>
    <dgm:cxn modelId="{74316DCB-C83F-4D3D-9F43-8E8F09E64B1D}" type="presOf" srcId="{5F1C6FBE-46D8-4D3E-8D53-4D1960D3BD29}" destId="{1C8B6436-AD5D-401D-B025-78CF054A010B}" srcOrd="0" destOrd="0" presId="urn:microsoft.com/office/officeart/2005/8/layout/hProcess7"/>
    <dgm:cxn modelId="{5A02A073-505A-4839-B6C5-E7DE93747E62}" type="presOf" srcId="{4F241F4E-6846-475E-89B4-E492455F45D4}" destId="{15591FB3-4042-422B-876B-0CCA3646F272}" srcOrd="0" destOrd="0" presId="urn:microsoft.com/office/officeart/2005/8/layout/hProcess7"/>
    <dgm:cxn modelId="{46798C01-EC01-4985-8893-2FE864082793}" type="presOf" srcId="{0A498B89-1B75-466C-934E-4E2BE5396459}" destId="{A7FDE2D3-D405-44DF-A5F0-4AC7F270924D}" srcOrd="0" destOrd="0" presId="urn:microsoft.com/office/officeart/2005/8/layout/hProcess7"/>
    <dgm:cxn modelId="{4B6FDC1B-6788-4150-A99F-B629A41E28C7}" srcId="{607F4CB4-496F-4A39-8BC2-4640A2C25949}" destId="{5F1C6FBE-46D8-4D3E-8D53-4D1960D3BD29}" srcOrd="0" destOrd="0" parTransId="{9A32ECB3-546D-49DC-B5F3-9339AD8A0A9C}" sibTransId="{269A8CD1-EC34-4D7C-93F0-8FC3D12ED3D5}"/>
    <dgm:cxn modelId="{FB5AD55B-A4D7-47A1-B928-7237BA181CF3}" srcId="{4F241F4E-6846-475E-89B4-E492455F45D4}" destId="{1CB5C695-93B8-42FC-AAA0-558E399E5B58}" srcOrd="1" destOrd="0" parTransId="{B53024F6-395D-48EE-9A3C-96D229E9DF75}" sibTransId="{AB2CC9D2-B0BA-40AE-8A1E-720777993122}"/>
    <dgm:cxn modelId="{A8D474FE-C9C6-4022-AC02-348BA74F0B4A}" type="presOf" srcId="{B3273614-0172-4F7D-97B2-F3839AE3F5B2}" destId="{53DB0D28-1999-49E3-B66F-59A55E1D7BCE}" srcOrd="0" destOrd="0" presId="urn:microsoft.com/office/officeart/2005/8/layout/hProcess7"/>
    <dgm:cxn modelId="{BBCAB20B-82D6-421E-AD82-673038ED54F4}" type="presOf" srcId="{607F4CB4-496F-4A39-8BC2-4640A2C25949}" destId="{4A59AE6C-B511-4C90-A50B-785DC8C5D2F1}" srcOrd="0" destOrd="0" presId="urn:microsoft.com/office/officeart/2005/8/layout/hProcess7"/>
    <dgm:cxn modelId="{CCB1A154-768C-4025-9A67-4F4EE73ED8FB}" type="presOf" srcId="{607F4CB4-496F-4A39-8BC2-4640A2C25949}" destId="{6A581E54-6115-4A59-A6B8-AFE30E2B00F2}" srcOrd="1" destOrd="0" presId="urn:microsoft.com/office/officeart/2005/8/layout/hProcess7"/>
    <dgm:cxn modelId="{428A376D-D5C4-4E21-A8AA-9E27FF4E8A26}" type="presParOf" srcId="{15591FB3-4042-422B-876B-0CCA3646F272}" destId="{F96962B7-C764-4D46-BA48-080A26CDB5E8}" srcOrd="0" destOrd="0" presId="urn:microsoft.com/office/officeart/2005/8/layout/hProcess7"/>
    <dgm:cxn modelId="{17707341-7C23-43DB-9EFA-4A2B9667A4E8}" type="presParOf" srcId="{F96962B7-C764-4D46-BA48-080A26CDB5E8}" destId="{A7FDE2D3-D405-44DF-A5F0-4AC7F270924D}" srcOrd="0" destOrd="0" presId="urn:microsoft.com/office/officeart/2005/8/layout/hProcess7"/>
    <dgm:cxn modelId="{DAA23401-7EF7-4D9E-B150-CD2F43B40171}" type="presParOf" srcId="{F96962B7-C764-4D46-BA48-080A26CDB5E8}" destId="{56B9B07C-DE2E-44DC-8AAA-EDAECD6CD071}" srcOrd="1" destOrd="0" presId="urn:microsoft.com/office/officeart/2005/8/layout/hProcess7"/>
    <dgm:cxn modelId="{8D897367-FDDF-46B2-AD2D-B301F29E0835}" type="presParOf" srcId="{F96962B7-C764-4D46-BA48-080A26CDB5E8}" destId="{828249A8-A895-4126-A1E4-A001FB30AD83}" srcOrd="2" destOrd="0" presId="urn:microsoft.com/office/officeart/2005/8/layout/hProcess7"/>
    <dgm:cxn modelId="{BF672A5F-8F11-40B1-A7DF-A1E5F2683DD8}" type="presParOf" srcId="{15591FB3-4042-422B-876B-0CCA3646F272}" destId="{A7056F79-00CE-4DD3-9541-9A3146678995}" srcOrd="1" destOrd="0" presId="urn:microsoft.com/office/officeart/2005/8/layout/hProcess7"/>
    <dgm:cxn modelId="{44A9E245-960C-4D82-A1A6-8D3CFB6A2A98}" type="presParOf" srcId="{15591FB3-4042-422B-876B-0CCA3646F272}" destId="{1B9E0CD9-7DD7-41D6-B33F-D16B8B710D70}" srcOrd="2" destOrd="0" presId="urn:microsoft.com/office/officeart/2005/8/layout/hProcess7"/>
    <dgm:cxn modelId="{DDA72E63-F63A-48EE-AA82-0C3C864E963D}" type="presParOf" srcId="{1B9E0CD9-7DD7-41D6-B33F-D16B8B710D70}" destId="{827766C4-67B2-4954-9FEF-A16AE70F0962}" srcOrd="0" destOrd="0" presId="urn:microsoft.com/office/officeart/2005/8/layout/hProcess7"/>
    <dgm:cxn modelId="{21A5979E-A4D6-4CAC-BAEC-F3123B696FA6}" type="presParOf" srcId="{1B9E0CD9-7DD7-41D6-B33F-D16B8B710D70}" destId="{B81DFEB6-AB11-4ECE-97D4-C48F05DF20BB}" srcOrd="1" destOrd="0" presId="urn:microsoft.com/office/officeart/2005/8/layout/hProcess7"/>
    <dgm:cxn modelId="{A9A36097-6EE0-4B75-A54D-0821846F7D17}" type="presParOf" srcId="{1B9E0CD9-7DD7-41D6-B33F-D16B8B710D70}" destId="{FFC59913-DF62-4D49-B72C-0EB1884925C7}" srcOrd="2" destOrd="0" presId="urn:microsoft.com/office/officeart/2005/8/layout/hProcess7"/>
    <dgm:cxn modelId="{4647002D-ACC0-46F2-8278-27F5D5805584}" type="presParOf" srcId="{15591FB3-4042-422B-876B-0CCA3646F272}" destId="{04BD2939-7C48-4341-9515-E61313B5D52E}" srcOrd="3" destOrd="0" presId="urn:microsoft.com/office/officeart/2005/8/layout/hProcess7"/>
    <dgm:cxn modelId="{8156252D-BD43-4086-AEF4-89BF1D22612A}" type="presParOf" srcId="{15591FB3-4042-422B-876B-0CCA3646F272}" destId="{622B589C-8CB8-478F-8343-0420EC2B3F9C}" srcOrd="4" destOrd="0" presId="urn:microsoft.com/office/officeart/2005/8/layout/hProcess7"/>
    <dgm:cxn modelId="{C3047721-FCD4-4A6B-B5AF-A3B79F22A440}" type="presParOf" srcId="{622B589C-8CB8-478F-8343-0420EC2B3F9C}" destId="{BC56E7AA-B404-455F-A1CB-18B12EFC663E}" srcOrd="0" destOrd="0" presId="urn:microsoft.com/office/officeart/2005/8/layout/hProcess7"/>
    <dgm:cxn modelId="{792A844E-AA46-49DE-B36E-270468A4F5B9}" type="presParOf" srcId="{622B589C-8CB8-478F-8343-0420EC2B3F9C}" destId="{94640191-6C72-4F82-B7BA-A2D3DB72EA4D}" srcOrd="1" destOrd="0" presId="urn:microsoft.com/office/officeart/2005/8/layout/hProcess7"/>
    <dgm:cxn modelId="{CE80956A-D731-432C-B4CF-EDBF3E81052A}" type="presParOf" srcId="{622B589C-8CB8-478F-8343-0420EC2B3F9C}" destId="{53DB0D28-1999-49E3-B66F-59A55E1D7BCE}" srcOrd="2" destOrd="0" presId="urn:microsoft.com/office/officeart/2005/8/layout/hProcess7"/>
    <dgm:cxn modelId="{429DA591-A727-46B3-9E2D-E30DB71E5442}" type="presParOf" srcId="{15591FB3-4042-422B-876B-0CCA3646F272}" destId="{9CEB18D0-8959-4D2E-AD73-0221205FA27D}" srcOrd="5" destOrd="0" presId="urn:microsoft.com/office/officeart/2005/8/layout/hProcess7"/>
    <dgm:cxn modelId="{392D2130-B7A2-4790-896D-6BE3E589606A}" type="presParOf" srcId="{15591FB3-4042-422B-876B-0CCA3646F272}" destId="{CE5392AF-38DC-40FC-9BB0-B70A6E762DA6}" srcOrd="6" destOrd="0" presId="urn:microsoft.com/office/officeart/2005/8/layout/hProcess7"/>
    <dgm:cxn modelId="{39248E64-4144-4867-BCEF-3E506E44AF59}" type="presParOf" srcId="{CE5392AF-38DC-40FC-9BB0-B70A6E762DA6}" destId="{C449A88D-F762-40AF-AC73-74F07220989E}" srcOrd="0" destOrd="0" presId="urn:microsoft.com/office/officeart/2005/8/layout/hProcess7"/>
    <dgm:cxn modelId="{3C8C4673-04B1-44AA-A0D3-D926BA5F628A}" type="presParOf" srcId="{CE5392AF-38DC-40FC-9BB0-B70A6E762DA6}" destId="{8A6057EB-A5F8-4E0F-8F44-2E1A598535B6}" srcOrd="1" destOrd="0" presId="urn:microsoft.com/office/officeart/2005/8/layout/hProcess7"/>
    <dgm:cxn modelId="{37CE3723-0E2F-4131-B39C-FC596CC777C7}" type="presParOf" srcId="{CE5392AF-38DC-40FC-9BB0-B70A6E762DA6}" destId="{22A5B297-A998-41AC-B48B-615D65A805DC}" srcOrd="2" destOrd="0" presId="urn:microsoft.com/office/officeart/2005/8/layout/hProcess7"/>
    <dgm:cxn modelId="{DD11BF5F-8C22-4B8D-920A-A20625F441FD}" type="presParOf" srcId="{15591FB3-4042-422B-876B-0CCA3646F272}" destId="{663580B7-5F32-43BF-9354-86559646A487}" srcOrd="7" destOrd="0" presId="urn:microsoft.com/office/officeart/2005/8/layout/hProcess7"/>
    <dgm:cxn modelId="{BFC008E8-BE66-4E25-B400-04672793706F}" type="presParOf" srcId="{15591FB3-4042-422B-876B-0CCA3646F272}" destId="{AE45C068-C870-4567-9927-2D0F9A231822}" srcOrd="8" destOrd="0" presId="urn:microsoft.com/office/officeart/2005/8/layout/hProcess7"/>
    <dgm:cxn modelId="{E265BDCE-8737-47D5-B619-C7B9C515E852}" type="presParOf" srcId="{AE45C068-C870-4567-9927-2D0F9A231822}" destId="{4A59AE6C-B511-4C90-A50B-785DC8C5D2F1}" srcOrd="0" destOrd="0" presId="urn:microsoft.com/office/officeart/2005/8/layout/hProcess7"/>
    <dgm:cxn modelId="{626773F3-CFEE-4A9F-AE5E-0656B40713D4}" type="presParOf" srcId="{AE45C068-C870-4567-9927-2D0F9A231822}" destId="{6A581E54-6115-4A59-A6B8-AFE30E2B00F2}" srcOrd="1" destOrd="0" presId="urn:microsoft.com/office/officeart/2005/8/layout/hProcess7"/>
    <dgm:cxn modelId="{D9D488BB-B860-4E41-B72A-4007CB05EE55}" type="presParOf" srcId="{AE45C068-C870-4567-9927-2D0F9A231822}" destId="{1C8B6436-AD5D-401D-B025-78CF054A010B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241F4E-6846-475E-89B4-E492455F45D4}" type="doc">
      <dgm:prSet loTypeId="urn:microsoft.com/office/officeart/2005/8/layout/hProcess7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S"/>
        </a:p>
      </dgm:t>
    </dgm:pt>
    <dgm:pt modelId="{0A498B89-1B75-466C-934E-4E2BE5396459}">
      <dgm:prSet phldrT="[Texto]" custT="1"/>
      <dgm:spPr/>
      <dgm:t>
        <a:bodyPr/>
        <a:lstStyle/>
        <a:p>
          <a:endParaRPr lang="es-ES" sz="1000" b="1" dirty="0"/>
        </a:p>
      </dgm:t>
    </dgm:pt>
    <dgm:pt modelId="{FB199107-47CE-4FB8-BF56-5C6531A670F7}" type="parTrans" cxnId="{6C62F3A3-123D-4509-A431-97C4F32F246A}">
      <dgm:prSet/>
      <dgm:spPr/>
      <dgm:t>
        <a:bodyPr/>
        <a:lstStyle/>
        <a:p>
          <a:endParaRPr lang="es-ES"/>
        </a:p>
      </dgm:t>
    </dgm:pt>
    <dgm:pt modelId="{9BBD769C-6562-4D7C-8E31-590DD823BAB1}" type="sibTrans" cxnId="{6C62F3A3-123D-4509-A431-97C4F32F246A}">
      <dgm:prSet/>
      <dgm:spPr/>
      <dgm:t>
        <a:bodyPr/>
        <a:lstStyle/>
        <a:p>
          <a:endParaRPr lang="es-ES"/>
        </a:p>
      </dgm:t>
    </dgm:pt>
    <dgm:pt modelId="{1CB5C695-93B8-42FC-AAA0-558E399E5B58}">
      <dgm:prSet phldrT="[Texto]" custT="1"/>
      <dgm:spPr/>
      <dgm:t>
        <a:bodyPr/>
        <a:lstStyle/>
        <a:p>
          <a:endParaRPr lang="es-ES" sz="1000" b="1" dirty="0"/>
        </a:p>
      </dgm:t>
    </dgm:pt>
    <dgm:pt modelId="{B53024F6-395D-48EE-9A3C-96D229E9DF75}" type="parTrans" cxnId="{FB5AD55B-A4D7-47A1-B928-7237BA181CF3}">
      <dgm:prSet/>
      <dgm:spPr/>
      <dgm:t>
        <a:bodyPr/>
        <a:lstStyle/>
        <a:p>
          <a:endParaRPr lang="es-ES"/>
        </a:p>
      </dgm:t>
    </dgm:pt>
    <dgm:pt modelId="{AB2CC9D2-B0BA-40AE-8A1E-720777993122}" type="sibTrans" cxnId="{FB5AD55B-A4D7-47A1-B928-7237BA181CF3}">
      <dgm:prSet/>
      <dgm:spPr/>
      <dgm:t>
        <a:bodyPr/>
        <a:lstStyle/>
        <a:p>
          <a:endParaRPr lang="es-ES"/>
        </a:p>
      </dgm:t>
    </dgm:pt>
    <dgm:pt modelId="{B3273614-0172-4F7D-97B2-F3839AE3F5B2}">
      <dgm:prSet phldrT="[Texto]" custT="1"/>
      <dgm:spPr/>
      <dgm:t>
        <a:bodyPr/>
        <a:lstStyle/>
        <a:p>
          <a:pPr algn="ctr"/>
          <a:endParaRPr lang="es-ES" sz="1400" b="1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4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Matriz</a:t>
          </a:r>
          <a:endParaRPr lang="es-ES" sz="14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400" b="1" dirty="0">
              <a:latin typeface="Arial" panose="020B0604020202020204" pitchFamily="34" charset="0"/>
              <a:cs typeface="Arial" panose="020B0604020202020204" pitchFamily="34" charset="0"/>
            </a:rPr>
            <a:t>16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 funcionarios</a:t>
          </a:r>
        </a:p>
      </dgm:t>
    </dgm:pt>
    <dgm:pt modelId="{CAAD183C-3E24-46E7-A620-20B6C6F3CE31}" type="parTrans" cxnId="{66750D1F-77EB-42AC-9F14-FBD3C59CCF06}">
      <dgm:prSet/>
      <dgm:spPr/>
      <dgm:t>
        <a:bodyPr/>
        <a:lstStyle/>
        <a:p>
          <a:endParaRPr lang="es-ES"/>
        </a:p>
      </dgm:t>
    </dgm:pt>
    <dgm:pt modelId="{B5B0DAF9-4612-457D-A51E-0C96EB0D511C}" type="sibTrans" cxnId="{66750D1F-77EB-42AC-9F14-FBD3C59CCF06}">
      <dgm:prSet/>
      <dgm:spPr/>
      <dgm:t>
        <a:bodyPr/>
        <a:lstStyle/>
        <a:p>
          <a:endParaRPr lang="es-ES"/>
        </a:p>
      </dgm:t>
    </dgm:pt>
    <dgm:pt modelId="{607F4CB4-496F-4A39-8BC2-4640A2C25949}">
      <dgm:prSet phldrT="[Texto]" custT="1"/>
      <dgm:spPr/>
      <dgm:t>
        <a:bodyPr/>
        <a:lstStyle/>
        <a:p>
          <a:endParaRPr lang="es-ES" sz="1000" b="1" dirty="0"/>
        </a:p>
      </dgm:t>
    </dgm:pt>
    <dgm:pt modelId="{1007D8FC-F63E-4853-AD4F-C00406E186E5}" type="parTrans" cxnId="{03E4FF92-B5B4-4C79-9D16-CAAEE8D9AB7E}">
      <dgm:prSet/>
      <dgm:spPr/>
      <dgm:t>
        <a:bodyPr/>
        <a:lstStyle/>
        <a:p>
          <a:endParaRPr lang="es-ES"/>
        </a:p>
      </dgm:t>
    </dgm:pt>
    <dgm:pt modelId="{EA75CB31-F194-49C9-B479-44038040C1AA}" type="sibTrans" cxnId="{03E4FF92-B5B4-4C79-9D16-CAAEE8D9AB7E}">
      <dgm:prSet/>
      <dgm:spPr/>
      <dgm:t>
        <a:bodyPr/>
        <a:lstStyle/>
        <a:p>
          <a:endParaRPr lang="es-ES"/>
        </a:p>
      </dgm:t>
    </dgm:pt>
    <dgm:pt modelId="{5F1C6FBE-46D8-4D3E-8D53-4D1960D3BD29}">
      <dgm:prSet phldrT="[Texto]" custT="1"/>
      <dgm:spPr/>
      <dgm:t>
        <a:bodyPr/>
        <a:lstStyle/>
        <a:p>
          <a:pPr algn="l"/>
          <a:endParaRPr lang="es-ES" sz="1400" dirty="0"/>
        </a:p>
        <a:p>
          <a:pPr algn="ctr"/>
          <a:r>
            <a:rPr lang="es-ES" sz="14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Distritales</a:t>
          </a:r>
          <a:endParaRPr lang="es-ES" sz="14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400" b="1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ctr"/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funcionarios</a:t>
          </a:r>
        </a:p>
      </dgm:t>
    </dgm:pt>
    <dgm:pt modelId="{9A32ECB3-546D-49DC-B5F3-9339AD8A0A9C}" type="parTrans" cxnId="{4B6FDC1B-6788-4150-A99F-B629A41E28C7}">
      <dgm:prSet/>
      <dgm:spPr/>
      <dgm:t>
        <a:bodyPr/>
        <a:lstStyle/>
        <a:p>
          <a:endParaRPr lang="es-ES"/>
        </a:p>
      </dgm:t>
    </dgm:pt>
    <dgm:pt modelId="{269A8CD1-EC34-4D7C-93F0-8FC3D12ED3D5}" type="sibTrans" cxnId="{4B6FDC1B-6788-4150-A99F-B629A41E28C7}">
      <dgm:prSet/>
      <dgm:spPr/>
      <dgm:t>
        <a:bodyPr/>
        <a:lstStyle/>
        <a:p>
          <a:endParaRPr lang="es-ES"/>
        </a:p>
      </dgm:t>
    </dgm:pt>
    <dgm:pt modelId="{6E95DADC-4940-445A-93B0-B53F0E782896}">
      <dgm:prSet phldrT="[Texto]" custT="1"/>
      <dgm:spPr/>
      <dgm:t>
        <a:bodyPr/>
        <a:lstStyle/>
        <a:p>
          <a:pPr algn="ctr"/>
          <a:endParaRPr lang="es-ES" sz="1500" dirty="0"/>
        </a:p>
        <a:p>
          <a:pPr algn="ctr"/>
          <a:r>
            <a:rPr lang="es-ES" sz="14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Operativos</a:t>
          </a:r>
          <a:endParaRPr lang="es-ES" sz="14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es-ES" sz="15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500" b="1" dirty="0">
              <a:latin typeface="Arial" panose="020B0604020202020204" pitchFamily="34" charset="0"/>
              <a:cs typeface="Arial" panose="020B0604020202020204" pitchFamily="34" charset="0"/>
            </a:rPr>
            <a:t>142</a:t>
          </a:r>
        </a:p>
        <a:p>
          <a:pPr algn="ctr"/>
          <a:r>
            <a:rPr lang="es-ES" sz="1500" dirty="0" smtClean="0">
              <a:latin typeface="Arial" panose="020B0604020202020204" pitchFamily="34" charset="0"/>
              <a:cs typeface="Arial" panose="020B0604020202020204" pitchFamily="34" charset="0"/>
            </a:rPr>
            <a:t>funcionarios</a:t>
          </a:r>
          <a:endParaRPr lang="es-E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D927A8-74B0-47E5-8AE0-116025081409}" type="parTrans" cxnId="{87FEEEC8-7F05-47B7-8794-7EB4595190C4}">
      <dgm:prSet/>
      <dgm:spPr/>
      <dgm:t>
        <a:bodyPr/>
        <a:lstStyle/>
        <a:p>
          <a:endParaRPr lang="es-ES"/>
        </a:p>
      </dgm:t>
    </dgm:pt>
    <dgm:pt modelId="{7CA09C45-804B-48E4-A5D5-D8DE11FFB644}" type="sibTrans" cxnId="{87FEEEC8-7F05-47B7-8794-7EB4595190C4}">
      <dgm:prSet/>
      <dgm:spPr/>
      <dgm:t>
        <a:bodyPr/>
        <a:lstStyle/>
        <a:p>
          <a:endParaRPr lang="es-ES"/>
        </a:p>
      </dgm:t>
    </dgm:pt>
    <dgm:pt modelId="{15591FB3-4042-422B-876B-0CCA3646F272}" type="pres">
      <dgm:prSet presAssocID="{4F241F4E-6846-475E-89B4-E492455F45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96962B7-C764-4D46-BA48-080A26CDB5E8}" type="pres">
      <dgm:prSet presAssocID="{0A498B89-1B75-466C-934E-4E2BE5396459}" presName="compositeNode" presStyleCnt="0">
        <dgm:presLayoutVars>
          <dgm:bulletEnabled val="1"/>
        </dgm:presLayoutVars>
      </dgm:prSet>
      <dgm:spPr/>
    </dgm:pt>
    <dgm:pt modelId="{A7FDE2D3-D405-44DF-A5F0-4AC7F270924D}" type="pres">
      <dgm:prSet presAssocID="{0A498B89-1B75-466C-934E-4E2BE5396459}" presName="bgRect" presStyleLbl="node1" presStyleIdx="0" presStyleCnt="3" custScaleX="104251"/>
      <dgm:spPr/>
      <dgm:t>
        <a:bodyPr/>
        <a:lstStyle/>
        <a:p>
          <a:endParaRPr lang="es-ES"/>
        </a:p>
      </dgm:t>
    </dgm:pt>
    <dgm:pt modelId="{56B9B07C-DE2E-44DC-8AAA-EDAECD6CD071}" type="pres">
      <dgm:prSet presAssocID="{0A498B89-1B75-466C-934E-4E2BE5396459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8249A8-A895-4126-A1E4-A001FB30AD83}" type="pres">
      <dgm:prSet presAssocID="{0A498B89-1B75-466C-934E-4E2BE5396459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056F79-00CE-4DD3-9541-9A3146678995}" type="pres">
      <dgm:prSet presAssocID="{9BBD769C-6562-4D7C-8E31-590DD823BAB1}" presName="hSp" presStyleCnt="0"/>
      <dgm:spPr/>
    </dgm:pt>
    <dgm:pt modelId="{1B9E0CD9-7DD7-41D6-B33F-D16B8B710D70}" type="pres">
      <dgm:prSet presAssocID="{9BBD769C-6562-4D7C-8E31-590DD823BAB1}" presName="vProcSp" presStyleCnt="0"/>
      <dgm:spPr/>
    </dgm:pt>
    <dgm:pt modelId="{827766C4-67B2-4954-9FEF-A16AE70F0962}" type="pres">
      <dgm:prSet presAssocID="{9BBD769C-6562-4D7C-8E31-590DD823BAB1}" presName="vSp1" presStyleCnt="0"/>
      <dgm:spPr/>
    </dgm:pt>
    <dgm:pt modelId="{B81DFEB6-AB11-4ECE-97D4-C48F05DF20BB}" type="pres">
      <dgm:prSet presAssocID="{9BBD769C-6562-4D7C-8E31-590DD823BAB1}" presName="simulatedConn" presStyleLbl="solidFgAcc1" presStyleIdx="0" presStyleCnt="2"/>
      <dgm:spPr/>
    </dgm:pt>
    <dgm:pt modelId="{FFC59913-DF62-4D49-B72C-0EB1884925C7}" type="pres">
      <dgm:prSet presAssocID="{9BBD769C-6562-4D7C-8E31-590DD823BAB1}" presName="vSp2" presStyleCnt="0"/>
      <dgm:spPr/>
    </dgm:pt>
    <dgm:pt modelId="{04BD2939-7C48-4341-9515-E61313B5D52E}" type="pres">
      <dgm:prSet presAssocID="{9BBD769C-6562-4D7C-8E31-590DD823BAB1}" presName="sibTrans" presStyleCnt="0"/>
      <dgm:spPr/>
    </dgm:pt>
    <dgm:pt modelId="{622B589C-8CB8-478F-8343-0420EC2B3F9C}" type="pres">
      <dgm:prSet presAssocID="{1CB5C695-93B8-42FC-AAA0-558E399E5B58}" presName="compositeNode" presStyleCnt="0">
        <dgm:presLayoutVars>
          <dgm:bulletEnabled val="1"/>
        </dgm:presLayoutVars>
      </dgm:prSet>
      <dgm:spPr/>
    </dgm:pt>
    <dgm:pt modelId="{BC56E7AA-B404-455F-A1CB-18B12EFC663E}" type="pres">
      <dgm:prSet presAssocID="{1CB5C695-93B8-42FC-AAA0-558E399E5B58}" presName="bgRect" presStyleLbl="node1" presStyleIdx="1" presStyleCnt="3"/>
      <dgm:spPr/>
      <dgm:t>
        <a:bodyPr/>
        <a:lstStyle/>
        <a:p>
          <a:endParaRPr lang="es-ES"/>
        </a:p>
      </dgm:t>
    </dgm:pt>
    <dgm:pt modelId="{94640191-6C72-4F82-B7BA-A2D3DB72EA4D}" type="pres">
      <dgm:prSet presAssocID="{1CB5C695-93B8-42FC-AAA0-558E399E5B5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DB0D28-1999-49E3-B66F-59A55E1D7BCE}" type="pres">
      <dgm:prSet presAssocID="{1CB5C695-93B8-42FC-AAA0-558E399E5B5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EB18D0-8959-4D2E-AD73-0221205FA27D}" type="pres">
      <dgm:prSet presAssocID="{AB2CC9D2-B0BA-40AE-8A1E-720777993122}" presName="hSp" presStyleCnt="0"/>
      <dgm:spPr/>
    </dgm:pt>
    <dgm:pt modelId="{CE5392AF-38DC-40FC-9BB0-B70A6E762DA6}" type="pres">
      <dgm:prSet presAssocID="{AB2CC9D2-B0BA-40AE-8A1E-720777993122}" presName="vProcSp" presStyleCnt="0"/>
      <dgm:spPr/>
    </dgm:pt>
    <dgm:pt modelId="{C449A88D-F762-40AF-AC73-74F07220989E}" type="pres">
      <dgm:prSet presAssocID="{AB2CC9D2-B0BA-40AE-8A1E-720777993122}" presName="vSp1" presStyleCnt="0"/>
      <dgm:spPr/>
    </dgm:pt>
    <dgm:pt modelId="{8A6057EB-A5F8-4E0F-8F44-2E1A598535B6}" type="pres">
      <dgm:prSet presAssocID="{AB2CC9D2-B0BA-40AE-8A1E-720777993122}" presName="simulatedConn" presStyleLbl="solidFgAcc1" presStyleIdx="1" presStyleCnt="2"/>
      <dgm:spPr/>
    </dgm:pt>
    <dgm:pt modelId="{22A5B297-A998-41AC-B48B-615D65A805DC}" type="pres">
      <dgm:prSet presAssocID="{AB2CC9D2-B0BA-40AE-8A1E-720777993122}" presName="vSp2" presStyleCnt="0"/>
      <dgm:spPr/>
    </dgm:pt>
    <dgm:pt modelId="{663580B7-5F32-43BF-9354-86559646A487}" type="pres">
      <dgm:prSet presAssocID="{AB2CC9D2-B0BA-40AE-8A1E-720777993122}" presName="sibTrans" presStyleCnt="0"/>
      <dgm:spPr/>
    </dgm:pt>
    <dgm:pt modelId="{AE45C068-C870-4567-9927-2D0F9A231822}" type="pres">
      <dgm:prSet presAssocID="{607F4CB4-496F-4A39-8BC2-4640A2C25949}" presName="compositeNode" presStyleCnt="0">
        <dgm:presLayoutVars>
          <dgm:bulletEnabled val="1"/>
        </dgm:presLayoutVars>
      </dgm:prSet>
      <dgm:spPr/>
    </dgm:pt>
    <dgm:pt modelId="{4A59AE6C-B511-4C90-A50B-785DC8C5D2F1}" type="pres">
      <dgm:prSet presAssocID="{607F4CB4-496F-4A39-8BC2-4640A2C25949}" presName="bgRect" presStyleLbl="node1" presStyleIdx="2" presStyleCnt="3"/>
      <dgm:spPr/>
      <dgm:t>
        <a:bodyPr/>
        <a:lstStyle/>
        <a:p>
          <a:endParaRPr lang="es-ES"/>
        </a:p>
      </dgm:t>
    </dgm:pt>
    <dgm:pt modelId="{6A581E54-6115-4A59-A6B8-AFE30E2B00F2}" type="pres">
      <dgm:prSet presAssocID="{607F4CB4-496F-4A39-8BC2-4640A2C2594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8B6436-AD5D-401D-B025-78CF054A010B}" type="pres">
      <dgm:prSet presAssocID="{607F4CB4-496F-4A39-8BC2-4640A2C2594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6750D1F-77EB-42AC-9F14-FBD3C59CCF06}" srcId="{1CB5C695-93B8-42FC-AAA0-558E399E5B58}" destId="{B3273614-0172-4F7D-97B2-F3839AE3F5B2}" srcOrd="0" destOrd="0" parTransId="{CAAD183C-3E24-46E7-A620-20B6C6F3CE31}" sibTransId="{B5B0DAF9-4612-457D-A51E-0C96EB0D511C}"/>
    <dgm:cxn modelId="{B8AD7091-13A4-4F01-BA0B-F543C79491F5}" type="presOf" srcId="{0A498B89-1B75-466C-934E-4E2BE5396459}" destId="{56B9B07C-DE2E-44DC-8AAA-EDAECD6CD071}" srcOrd="1" destOrd="0" presId="urn:microsoft.com/office/officeart/2005/8/layout/hProcess7"/>
    <dgm:cxn modelId="{87FEEEC8-7F05-47B7-8794-7EB4595190C4}" srcId="{0A498B89-1B75-466C-934E-4E2BE5396459}" destId="{6E95DADC-4940-445A-93B0-B53F0E782896}" srcOrd="0" destOrd="0" parTransId="{BCD927A8-74B0-47E5-8AE0-116025081409}" sibTransId="{7CA09C45-804B-48E4-A5D5-D8DE11FFB644}"/>
    <dgm:cxn modelId="{03E4FF92-B5B4-4C79-9D16-CAAEE8D9AB7E}" srcId="{4F241F4E-6846-475E-89B4-E492455F45D4}" destId="{607F4CB4-496F-4A39-8BC2-4640A2C25949}" srcOrd="2" destOrd="0" parTransId="{1007D8FC-F63E-4853-AD4F-C00406E186E5}" sibTransId="{EA75CB31-F194-49C9-B479-44038040C1AA}"/>
    <dgm:cxn modelId="{587254AC-4859-4791-99DB-0C0BF71FC43F}" type="presOf" srcId="{1CB5C695-93B8-42FC-AAA0-558E399E5B58}" destId="{BC56E7AA-B404-455F-A1CB-18B12EFC663E}" srcOrd="0" destOrd="0" presId="urn:microsoft.com/office/officeart/2005/8/layout/hProcess7"/>
    <dgm:cxn modelId="{6C62F3A3-123D-4509-A431-97C4F32F246A}" srcId="{4F241F4E-6846-475E-89B4-E492455F45D4}" destId="{0A498B89-1B75-466C-934E-4E2BE5396459}" srcOrd="0" destOrd="0" parTransId="{FB199107-47CE-4FB8-BF56-5C6531A670F7}" sibTransId="{9BBD769C-6562-4D7C-8E31-590DD823BAB1}"/>
    <dgm:cxn modelId="{4A863565-0C3E-4C63-BFC1-304CA48B6BA1}" type="presOf" srcId="{6E95DADC-4940-445A-93B0-B53F0E782896}" destId="{828249A8-A895-4126-A1E4-A001FB30AD83}" srcOrd="0" destOrd="0" presId="urn:microsoft.com/office/officeart/2005/8/layout/hProcess7"/>
    <dgm:cxn modelId="{81D32E5B-99AE-44FD-9520-D05D74909E1B}" type="presOf" srcId="{1CB5C695-93B8-42FC-AAA0-558E399E5B58}" destId="{94640191-6C72-4F82-B7BA-A2D3DB72EA4D}" srcOrd="1" destOrd="0" presId="urn:microsoft.com/office/officeart/2005/8/layout/hProcess7"/>
    <dgm:cxn modelId="{74316DCB-C83F-4D3D-9F43-8E8F09E64B1D}" type="presOf" srcId="{5F1C6FBE-46D8-4D3E-8D53-4D1960D3BD29}" destId="{1C8B6436-AD5D-401D-B025-78CF054A010B}" srcOrd="0" destOrd="0" presId="urn:microsoft.com/office/officeart/2005/8/layout/hProcess7"/>
    <dgm:cxn modelId="{5A02A073-505A-4839-B6C5-E7DE93747E62}" type="presOf" srcId="{4F241F4E-6846-475E-89B4-E492455F45D4}" destId="{15591FB3-4042-422B-876B-0CCA3646F272}" srcOrd="0" destOrd="0" presId="urn:microsoft.com/office/officeart/2005/8/layout/hProcess7"/>
    <dgm:cxn modelId="{46798C01-EC01-4985-8893-2FE864082793}" type="presOf" srcId="{0A498B89-1B75-466C-934E-4E2BE5396459}" destId="{A7FDE2D3-D405-44DF-A5F0-4AC7F270924D}" srcOrd="0" destOrd="0" presId="urn:microsoft.com/office/officeart/2005/8/layout/hProcess7"/>
    <dgm:cxn modelId="{4B6FDC1B-6788-4150-A99F-B629A41E28C7}" srcId="{607F4CB4-496F-4A39-8BC2-4640A2C25949}" destId="{5F1C6FBE-46D8-4D3E-8D53-4D1960D3BD29}" srcOrd="0" destOrd="0" parTransId="{9A32ECB3-546D-49DC-B5F3-9339AD8A0A9C}" sibTransId="{269A8CD1-EC34-4D7C-93F0-8FC3D12ED3D5}"/>
    <dgm:cxn modelId="{FB5AD55B-A4D7-47A1-B928-7237BA181CF3}" srcId="{4F241F4E-6846-475E-89B4-E492455F45D4}" destId="{1CB5C695-93B8-42FC-AAA0-558E399E5B58}" srcOrd="1" destOrd="0" parTransId="{B53024F6-395D-48EE-9A3C-96D229E9DF75}" sibTransId="{AB2CC9D2-B0BA-40AE-8A1E-720777993122}"/>
    <dgm:cxn modelId="{A8D474FE-C9C6-4022-AC02-348BA74F0B4A}" type="presOf" srcId="{B3273614-0172-4F7D-97B2-F3839AE3F5B2}" destId="{53DB0D28-1999-49E3-B66F-59A55E1D7BCE}" srcOrd="0" destOrd="0" presId="urn:microsoft.com/office/officeart/2005/8/layout/hProcess7"/>
    <dgm:cxn modelId="{BBCAB20B-82D6-421E-AD82-673038ED54F4}" type="presOf" srcId="{607F4CB4-496F-4A39-8BC2-4640A2C25949}" destId="{4A59AE6C-B511-4C90-A50B-785DC8C5D2F1}" srcOrd="0" destOrd="0" presId="urn:microsoft.com/office/officeart/2005/8/layout/hProcess7"/>
    <dgm:cxn modelId="{CCB1A154-768C-4025-9A67-4F4EE73ED8FB}" type="presOf" srcId="{607F4CB4-496F-4A39-8BC2-4640A2C25949}" destId="{6A581E54-6115-4A59-A6B8-AFE30E2B00F2}" srcOrd="1" destOrd="0" presId="urn:microsoft.com/office/officeart/2005/8/layout/hProcess7"/>
    <dgm:cxn modelId="{428A376D-D5C4-4E21-A8AA-9E27FF4E8A26}" type="presParOf" srcId="{15591FB3-4042-422B-876B-0CCA3646F272}" destId="{F96962B7-C764-4D46-BA48-080A26CDB5E8}" srcOrd="0" destOrd="0" presId="urn:microsoft.com/office/officeart/2005/8/layout/hProcess7"/>
    <dgm:cxn modelId="{17707341-7C23-43DB-9EFA-4A2B9667A4E8}" type="presParOf" srcId="{F96962B7-C764-4D46-BA48-080A26CDB5E8}" destId="{A7FDE2D3-D405-44DF-A5F0-4AC7F270924D}" srcOrd="0" destOrd="0" presId="urn:microsoft.com/office/officeart/2005/8/layout/hProcess7"/>
    <dgm:cxn modelId="{DAA23401-7EF7-4D9E-B150-CD2F43B40171}" type="presParOf" srcId="{F96962B7-C764-4D46-BA48-080A26CDB5E8}" destId="{56B9B07C-DE2E-44DC-8AAA-EDAECD6CD071}" srcOrd="1" destOrd="0" presId="urn:microsoft.com/office/officeart/2005/8/layout/hProcess7"/>
    <dgm:cxn modelId="{8D897367-FDDF-46B2-AD2D-B301F29E0835}" type="presParOf" srcId="{F96962B7-C764-4D46-BA48-080A26CDB5E8}" destId="{828249A8-A895-4126-A1E4-A001FB30AD83}" srcOrd="2" destOrd="0" presId="urn:microsoft.com/office/officeart/2005/8/layout/hProcess7"/>
    <dgm:cxn modelId="{BF672A5F-8F11-40B1-A7DF-A1E5F2683DD8}" type="presParOf" srcId="{15591FB3-4042-422B-876B-0CCA3646F272}" destId="{A7056F79-00CE-4DD3-9541-9A3146678995}" srcOrd="1" destOrd="0" presId="urn:microsoft.com/office/officeart/2005/8/layout/hProcess7"/>
    <dgm:cxn modelId="{44A9E245-960C-4D82-A1A6-8D3CFB6A2A98}" type="presParOf" srcId="{15591FB3-4042-422B-876B-0CCA3646F272}" destId="{1B9E0CD9-7DD7-41D6-B33F-D16B8B710D70}" srcOrd="2" destOrd="0" presId="urn:microsoft.com/office/officeart/2005/8/layout/hProcess7"/>
    <dgm:cxn modelId="{DDA72E63-F63A-48EE-AA82-0C3C864E963D}" type="presParOf" srcId="{1B9E0CD9-7DD7-41D6-B33F-D16B8B710D70}" destId="{827766C4-67B2-4954-9FEF-A16AE70F0962}" srcOrd="0" destOrd="0" presId="urn:microsoft.com/office/officeart/2005/8/layout/hProcess7"/>
    <dgm:cxn modelId="{21A5979E-A4D6-4CAC-BAEC-F3123B696FA6}" type="presParOf" srcId="{1B9E0CD9-7DD7-41D6-B33F-D16B8B710D70}" destId="{B81DFEB6-AB11-4ECE-97D4-C48F05DF20BB}" srcOrd="1" destOrd="0" presId="urn:microsoft.com/office/officeart/2005/8/layout/hProcess7"/>
    <dgm:cxn modelId="{A9A36097-6EE0-4B75-A54D-0821846F7D17}" type="presParOf" srcId="{1B9E0CD9-7DD7-41D6-B33F-D16B8B710D70}" destId="{FFC59913-DF62-4D49-B72C-0EB1884925C7}" srcOrd="2" destOrd="0" presId="urn:microsoft.com/office/officeart/2005/8/layout/hProcess7"/>
    <dgm:cxn modelId="{4647002D-ACC0-46F2-8278-27F5D5805584}" type="presParOf" srcId="{15591FB3-4042-422B-876B-0CCA3646F272}" destId="{04BD2939-7C48-4341-9515-E61313B5D52E}" srcOrd="3" destOrd="0" presId="urn:microsoft.com/office/officeart/2005/8/layout/hProcess7"/>
    <dgm:cxn modelId="{8156252D-BD43-4086-AEF4-89BF1D22612A}" type="presParOf" srcId="{15591FB3-4042-422B-876B-0CCA3646F272}" destId="{622B589C-8CB8-478F-8343-0420EC2B3F9C}" srcOrd="4" destOrd="0" presId="urn:microsoft.com/office/officeart/2005/8/layout/hProcess7"/>
    <dgm:cxn modelId="{C3047721-FCD4-4A6B-B5AF-A3B79F22A440}" type="presParOf" srcId="{622B589C-8CB8-478F-8343-0420EC2B3F9C}" destId="{BC56E7AA-B404-455F-A1CB-18B12EFC663E}" srcOrd="0" destOrd="0" presId="urn:microsoft.com/office/officeart/2005/8/layout/hProcess7"/>
    <dgm:cxn modelId="{792A844E-AA46-49DE-B36E-270468A4F5B9}" type="presParOf" srcId="{622B589C-8CB8-478F-8343-0420EC2B3F9C}" destId="{94640191-6C72-4F82-B7BA-A2D3DB72EA4D}" srcOrd="1" destOrd="0" presId="urn:microsoft.com/office/officeart/2005/8/layout/hProcess7"/>
    <dgm:cxn modelId="{CE80956A-D731-432C-B4CF-EDBF3E81052A}" type="presParOf" srcId="{622B589C-8CB8-478F-8343-0420EC2B3F9C}" destId="{53DB0D28-1999-49E3-B66F-59A55E1D7BCE}" srcOrd="2" destOrd="0" presId="urn:microsoft.com/office/officeart/2005/8/layout/hProcess7"/>
    <dgm:cxn modelId="{429DA591-A727-46B3-9E2D-E30DB71E5442}" type="presParOf" srcId="{15591FB3-4042-422B-876B-0CCA3646F272}" destId="{9CEB18D0-8959-4D2E-AD73-0221205FA27D}" srcOrd="5" destOrd="0" presId="urn:microsoft.com/office/officeart/2005/8/layout/hProcess7"/>
    <dgm:cxn modelId="{392D2130-B7A2-4790-896D-6BE3E589606A}" type="presParOf" srcId="{15591FB3-4042-422B-876B-0CCA3646F272}" destId="{CE5392AF-38DC-40FC-9BB0-B70A6E762DA6}" srcOrd="6" destOrd="0" presId="urn:microsoft.com/office/officeart/2005/8/layout/hProcess7"/>
    <dgm:cxn modelId="{39248E64-4144-4867-BCEF-3E506E44AF59}" type="presParOf" srcId="{CE5392AF-38DC-40FC-9BB0-B70A6E762DA6}" destId="{C449A88D-F762-40AF-AC73-74F07220989E}" srcOrd="0" destOrd="0" presId="urn:microsoft.com/office/officeart/2005/8/layout/hProcess7"/>
    <dgm:cxn modelId="{3C8C4673-04B1-44AA-A0D3-D926BA5F628A}" type="presParOf" srcId="{CE5392AF-38DC-40FC-9BB0-B70A6E762DA6}" destId="{8A6057EB-A5F8-4E0F-8F44-2E1A598535B6}" srcOrd="1" destOrd="0" presId="urn:microsoft.com/office/officeart/2005/8/layout/hProcess7"/>
    <dgm:cxn modelId="{37CE3723-0E2F-4131-B39C-FC596CC777C7}" type="presParOf" srcId="{CE5392AF-38DC-40FC-9BB0-B70A6E762DA6}" destId="{22A5B297-A998-41AC-B48B-615D65A805DC}" srcOrd="2" destOrd="0" presId="urn:microsoft.com/office/officeart/2005/8/layout/hProcess7"/>
    <dgm:cxn modelId="{DD11BF5F-8C22-4B8D-920A-A20625F441FD}" type="presParOf" srcId="{15591FB3-4042-422B-876B-0CCA3646F272}" destId="{663580B7-5F32-43BF-9354-86559646A487}" srcOrd="7" destOrd="0" presId="urn:microsoft.com/office/officeart/2005/8/layout/hProcess7"/>
    <dgm:cxn modelId="{BFC008E8-BE66-4E25-B400-04672793706F}" type="presParOf" srcId="{15591FB3-4042-422B-876B-0CCA3646F272}" destId="{AE45C068-C870-4567-9927-2D0F9A231822}" srcOrd="8" destOrd="0" presId="urn:microsoft.com/office/officeart/2005/8/layout/hProcess7"/>
    <dgm:cxn modelId="{E265BDCE-8737-47D5-B619-C7B9C515E852}" type="presParOf" srcId="{AE45C068-C870-4567-9927-2D0F9A231822}" destId="{4A59AE6C-B511-4C90-A50B-785DC8C5D2F1}" srcOrd="0" destOrd="0" presId="urn:microsoft.com/office/officeart/2005/8/layout/hProcess7"/>
    <dgm:cxn modelId="{626773F3-CFEE-4A9F-AE5E-0656B40713D4}" type="presParOf" srcId="{AE45C068-C870-4567-9927-2D0F9A231822}" destId="{6A581E54-6115-4A59-A6B8-AFE30E2B00F2}" srcOrd="1" destOrd="0" presId="urn:microsoft.com/office/officeart/2005/8/layout/hProcess7"/>
    <dgm:cxn modelId="{D9D488BB-B860-4E41-B72A-4007CB05EE55}" type="presParOf" srcId="{AE45C068-C870-4567-9927-2D0F9A231822}" destId="{1C8B6436-AD5D-401D-B025-78CF054A010B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FDAE52-3BB5-47C7-9400-BCE08981D76A}" type="doc">
      <dgm:prSet loTypeId="urn:microsoft.com/office/officeart/2005/8/layout/list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75E3C061-C407-4729-A464-B775D7D4B587}">
      <dgm:prSet phldrT="[Texto]"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es-MX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ACUERDO MINISTERIAL NRO. MPCEIP-MPCEIP-2024-0079-A DE 17 DE OCTUBRE DE 2024</a:t>
          </a:r>
        </a:p>
        <a:p>
          <a:pPr algn="ctr">
            <a:buFont typeface="Arial" panose="020B0604020202020204" pitchFamily="34" charset="0"/>
            <a:buChar char="•"/>
          </a:pPr>
          <a:r>
            <a:rPr lang="es-MX" sz="1200" dirty="0">
              <a:latin typeface="Arial" panose="020B0604020202020204" pitchFamily="34" charset="0"/>
              <a:cs typeface="Arial" panose="020B0604020202020204" pitchFamily="34" charset="0"/>
            </a:rPr>
            <a:t>Establece la normativa para aplicar la Política de Estado de la Mejora Regulatoria en las entidades con facultades de regulación y control. </a:t>
          </a:r>
          <a:endParaRPr lang="es-EC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3FCC0-C606-4AFB-A560-6C62615D724A}" type="parTrans" cxnId="{BF783D9A-45C5-4A1E-862E-92DBC6024990}">
      <dgm:prSet/>
      <dgm:spPr/>
      <dgm:t>
        <a:bodyPr/>
        <a:lstStyle/>
        <a:p>
          <a:endParaRPr lang="es-EC"/>
        </a:p>
      </dgm:t>
    </dgm:pt>
    <dgm:pt modelId="{8CB86AEF-100B-4A40-90A1-E7DEAC23566C}" type="sibTrans" cxnId="{BF783D9A-45C5-4A1E-862E-92DBC6024990}">
      <dgm:prSet/>
      <dgm:spPr/>
      <dgm:t>
        <a:bodyPr/>
        <a:lstStyle/>
        <a:p>
          <a:endParaRPr lang="es-EC"/>
        </a:p>
      </dgm:t>
    </dgm:pt>
    <dgm:pt modelId="{C8044C74-7C06-43D9-A147-2A6E34BEE657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s-MX" sz="1200" dirty="0" smtClean="0">
              <a:latin typeface="Arial" panose="020B0604020202020204" pitchFamily="34" charset="0"/>
              <a:cs typeface="Arial" panose="020B0604020202020204" pitchFamily="34" charset="0"/>
            </a:rPr>
            <a:t>Emisión </a:t>
          </a:r>
          <a:r>
            <a:rPr lang="es-MX" sz="1200" dirty="0">
              <a:latin typeface="Arial" panose="020B0604020202020204" pitchFamily="34" charset="0"/>
              <a:cs typeface="Arial" panose="020B0604020202020204" pitchFamily="34" charset="0"/>
            </a:rPr>
            <a:t>resolución No ARCOM-ARCOM-2024-0013-R 18 dic 2024 “Directrices de Control de Exportaciones de Minerales sin perjuicio de los requisitos establecidos en el Reglamento para el Control”.</a:t>
          </a:r>
          <a:endParaRPr lang="es-EC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53699-1E74-4306-880E-E7EB7C45E500}" type="parTrans" cxnId="{88609A7F-F15E-46DE-9C8A-1152E3445ECB}">
      <dgm:prSet/>
      <dgm:spPr/>
      <dgm:t>
        <a:bodyPr/>
        <a:lstStyle/>
        <a:p>
          <a:endParaRPr lang="es-EC"/>
        </a:p>
      </dgm:t>
    </dgm:pt>
    <dgm:pt modelId="{1CD1A67C-A056-4794-8063-FD0895253A45}" type="sibTrans" cxnId="{88609A7F-F15E-46DE-9C8A-1152E3445ECB}">
      <dgm:prSet/>
      <dgm:spPr/>
      <dgm:t>
        <a:bodyPr/>
        <a:lstStyle/>
        <a:p>
          <a:endParaRPr lang="es-EC"/>
        </a:p>
      </dgm:t>
    </dgm:pt>
    <dgm:pt modelId="{56B52F09-2183-4360-9EDE-628CF38DEEB7}" type="pres">
      <dgm:prSet presAssocID="{FDFDAE52-3BB5-47C7-9400-BCE08981D76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D63F322-194A-456B-A80F-8F42BA3B19EE}" type="pres">
      <dgm:prSet presAssocID="{75E3C061-C407-4729-A464-B775D7D4B587}" presName="parentLin" presStyleCnt="0"/>
      <dgm:spPr/>
    </dgm:pt>
    <dgm:pt modelId="{5036723B-BAFD-4899-B803-C56BC59A7F4A}" type="pres">
      <dgm:prSet presAssocID="{75E3C061-C407-4729-A464-B775D7D4B587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69FD1CC3-E82D-4D18-BD8C-3AAD94D59317}" type="pres">
      <dgm:prSet presAssocID="{75E3C061-C407-4729-A464-B775D7D4B58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C4D05A-F1B7-4905-893D-5644477C8C3C}" type="pres">
      <dgm:prSet presAssocID="{75E3C061-C407-4729-A464-B775D7D4B587}" presName="negativeSpace" presStyleCnt="0"/>
      <dgm:spPr/>
    </dgm:pt>
    <dgm:pt modelId="{4C5C7B3A-4AEF-4B2E-88DF-C59CCDEA969D}" type="pres">
      <dgm:prSet presAssocID="{75E3C061-C407-4729-A464-B775D7D4B587}" presName="childText" presStyleLbl="conFgAcc1" presStyleIdx="0" presStyleCnt="2">
        <dgm:presLayoutVars>
          <dgm:bulletEnabled val="1"/>
        </dgm:presLayoutVars>
      </dgm:prSet>
      <dgm:spPr/>
    </dgm:pt>
    <dgm:pt modelId="{E38C3B56-B9B3-46EC-BDF0-75B2798D63B8}" type="pres">
      <dgm:prSet presAssocID="{8CB86AEF-100B-4A40-90A1-E7DEAC23566C}" presName="spaceBetweenRectangles" presStyleCnt="0"/>
      <dgm:spPr/>
    </dgm:pt>
    <dgm:pt modelId="{BBCB7134-405A-4F20-92D4-71F1722C5B1C}" type="pres">
      <dgm:prSet presAssocID="{C8044C74-7C06-43D9-A147-2A6E34BEE657}" presName="parentLin" presStyleCnt="0"/>
      <dgm:spPr/>
    </dgm:pt>
    <dgm:pt modelId="{DEC403F8-D5B0-4E5D-88B3-590EA6E175C3}" type="pres">
      <dgm:prSet presAssocID="{C8044C74-7C06-43D9-A147-2A6E34BEE657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E5D43457-9EE9-4E06-853D-380B30923850}" type="pres">
      <dgm:prSet presAssocID="{C8044C74-7C06-43D9-A147-2A6E34BEE65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8635A9-C756-409D-9F8B-F378D8DB4C3F}" type="pres">
      <dgm:prSet presAssocID="{C8044C74-7C06-43D9-A147-2A6E34BEE657}" presName="negativeSpace" presStyleCnt="0"/>
      <dgm:spPr/>
    </dgm:pt>
    <dgm:pt modelId="{B8B9D016-135C-4FF3-992A-FDA33ADFC8EE}" type="pres">
      <dgm:prSet presAssocID="{C8044C74-7C06-43D9-A147-2A6E34BEE65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8609A7F-F15E-46DE-9C8A-1152E3445ECB}" srcId="{FDFDAE52-3BB5-47C7-9400-BCE08981D76A}" destId="{C8044C74-7C06-43D9-A147-2A6E34BEE657}" srcOrd="1" destOrd="0" parTransId="{DA653699-1E74-4306-880E-E7EB7C45E500}" sibTransId="{1CD1A67C-A056-4794-8063-FD0895253A45}"/>
    <dgm:cxn modelId="{CA9597C3-E37A-4E65-8694-ED36EE784FBA}" type="presOf" srcId="{75E3C061-C407-4729-A464-B775D7D4B587}" destId="{5036723B-BAFD-4899-B803-C56BC59A7F4A}" srcOrd="0" destOrd="0" presId="urn:microsoft.com/office/officeart/2005/8/layout/list1"/>
    <dgm:cxn modelId="{76130671-7879-4CFE-9B88-E6DD5920F512}" type="presOf" srcId="{FDFDAE52-3BB5-47C7-9400-BCE08981D76A}" destId="{56B52F09-2183-4360-9EDE-628CF38DEEB7}" srcOrd="0" destOrd="0" presId="urn:microsoft.com/office/officeart/2005/8/layout/list1"/>
    <dgm:cxn modelId="{40255F7B-6497-4602-82C2-27B09D4EC35F}" type="presOf" srcId="{C8044C74-7C06-43D9-A147-2A6E34BEE657}" destId="{DEC403F8-D5B0-4E5D-88B3-590EA6E175C3}" srcOrd="0" destOrd="0" presId="urn:microsoft.com/office/officeart/2005/8/layout/list1"/>
    <dgm:cxn modelId="{BF783D9A-45C5-4A1E-862E-92DBC6024990}" srcId="{FDFDAE52-3BB5-47C7-9400-BCE08981D76A}" destId="{75E3C061-C407-4729-A464-B775D7D4B587}" srcOrd="0" destOrd="0" parTransId="{0063FCC0-C606-4AFB-A560-6C62615D724A}" sibTransId="{8CB86AEF-100B-4A40-90A1-E7DEAC23566C}"/>
    <dgm:cxn modelId="{C865B474-98DA-42F2-AF3D-A4CA3D83E458}" type="presOf" srcId="{75E3C061-C407-4729-A464-B775D7D4B587}" destId="{69FD1CC3-E82D-4D18-BD8C-3AAD94D59317}" srcOrd="1" destOrd="0" presId="urn:microsoft.com/office/officeart/2005/8/layout/list1"/>
    <dgm:cxn modelId="{85EF1104-78A9-4FDC-ABFF-6F1C3CDAF3AC}" type="presOf" srcId="{C8044C74-7C06-43D9-A147-2A6E34BEE657}" destId="{E5D43457-9EE9-4E06-853D-380B30923850}" srcOrd="1" destOrd="0" presId="urn:microsoft.com/office/officeart/2005/8/layout/list1"/>
    <dgm:cxn modelId="{DCFD9A73-387C-4F76-815B-DDFF29DE3CB2}" type="presParOf" srcId="{56B52F09-2183-4360-9EDE-628CF38DEEB7}" destId="{DD63F322-194A-456B-A80F-8F42BA3B19EE}" srcOrd="0" destOrd="0" presId="urn:microsoft.com/office/officeart/2005/8/layout/list1"/>
    <dgm:cxn modelId="{5B4C4FE3-927D-4684-9199-7A2DAC442CE3}" type="presParOf" srcId="{DD63F322-194A-456B-A80F-8F42BA3B19EE}" destId="{5036723B-BAFD-4899-B803-C56BC59A7F4A}" srcOrd="0" destOrd="0" presId="urn:microsoft.com/office/officeart/2005/8/layout/list1"/>
    <dgm:cxn modelId="{F5098D5C-AA82-40CF-B328-AFF1DC8BB7FD}" type="presParOf" srcId="{DD63F322-194A-456B-A80F-8F42BA3B19EE}" destId="{69FD1CC3-E82D-4D18-BD8C-3AAD94D59317}" srcOrd="1" destOrd="0" presId="urn:microsoft.com/office/officeart/2005/8/layout/list1"/>
    <dgm:cxn modelId="{4824B44E-42F8-4F61-A48E-F8A5AF823DDF}" type="presParOf" srcId="{56B52F09-2183-4360-9EDE-628CF38DEEB7}" destId="{59C4D05A-F1B7-4905-893D-5644477C8C3C}" srcOrd="1" destOrd="0" presId="urn:microsoft.com/office/officeart/2005/8/layout/list1"/>
    <dgm:cxn modelId="{8777CD35-D322-4E9E-9E0A-9F99A2ACFB4F}" type="presParOf" srcId="{56B52F09-2183-4360-9EDE-628CF38DEEB7}" destId="{4C5C7B3A-4AEF-4B2E-88DF-C59CCDEA969D}" srcOrd="2" destOrd="0" presId="urn:microsoft.com/office/officeart/2005/8/layout/list1"/>
    <dgm:cxn modelId="{0DC78DB8-BF99-4E7E-8555-CA7E0889C777}" type="presParOf" srcId="{56B52F09-2183-4360-9EDE-628CF38DEEB7}" destId="{E38C3B56-B9B3-46EC-BDF0-75B2798D63B8}" srcOrd="3" destOrd="0" presId="urn:microsoft.com/office/officeart/2005/8/layout/list1"/>
    <dgm:cxn modelId="{8FAB47CA-F295-46B1-B3B5-AFA0642C0689}" type="presParOf" srcId="{56B52F09-2183-4360-9EDE-628CF38DEEB7}" destId="{BBCB7134-405A-4F20-92D4-71F1722C5B1C}" srcOrd="4" destOrd="0" presId="urn:microsoft.com/office/officeart/2005/8/layout/list1"/>
    <dgm:cxn modelId="{E5A9C4DF-68B0-465F-A0F5-B0544C60CCE9}" type="presParOf" srcId="{BBCB7134-405A-4F20-92D4-71F1722C5B1C}" destId="{DEC403F8-D5B0-4E5D-88B3-590EA6E175C3}" srcOrd="0" destOrd="0" presId="urn:microsoft.com/office/officeart/2005/8/layout/list1"/>
    <dgm:cxn modelId="{D94BD698-CC2E-4E64-BD2E-65B601492BEE}" type="presParOf" srcId="{BBCB7134-405A-4F20-92D4-71F1722C5B1C}" destId="{E5D43457-9EE9-4E06-853D-380B30923850}" srcOrd="1" destOrd="0" presId="urn:microsoft.com/office/officeart/2005/8/layout/list1"/>
    <dgm:cxn modelId="{01E14C77-6D18-4DF0-A2D0-B85579B6F485}" type="presParOf" srcId="{56B52F09-2183-4360-9EDE-628CF38DEEB7}" destId="{038635A9-C756-409D-9F8B-F378D8DB4C3F}" srcOrd="5" destOrd="0" presId="urn:microsoft.com/office/officeart/2005/8/layout/list1"/>
    <dgm:cxn modelId="{69259775-B858-48E3-AB6D-236A48A2D571}" type="presParOf" srcId="{56B52F09-2183-4360-9EDE-628CF38DEEB7}" destId="{B8B9D016-135C-4FF3-992A-FDA33ADFC8E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FBFCC0-6EB1-412D-B381-5AB7D8DD26EC}" type="doc">
      <dgm:prSet loTypeId="urn:microsoft.com/office/officeart/2005/8/layout/vList2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s-ES"/>
        </a:p>
      </dgm:t>
    </dgm:pt>
    <dgm:pt modelId="{A0D9AAC8-242A-4E76-9EC8-02C0A665E49B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Napo: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6 </a:t>
          </a:r>
        </a:p>
      </dgm:t>
    </dgm:pt>
    <dgm:pt modelId="{676E30F1-3755-43E7-B46E-419D77CF9992}" type="parTrans" cxnId="{4AC865E0-28FE-4D78-8D5B-37E28CC40E77}">
      <dgm:prSet/>
      <dgm:spPr/>
      <dgm:t>
        <a:bodyPr/>
        <a:lstStyle/>
        <a:p>
          <a:endParaRPr lang="es-ES"/>
        </a:p>
      </dgm:t>
    </dgm:pt>
    <dgm:pt modelId="{CB983AE0-32B7-49C9-AEBE-1036AF2702F0}" type="sibTrans" cxnId="{4AC865E0-28FE-4D78-8D5B-37E28CC40E77}">
      <dgm:prSet/>
      <dgm:spPr/>
      <dgm:t>
        <a:bodyPr/>
        <a:lstStyle/>
        <a:p>
          <a:endParaRPr lang="es-ES"/>
        </a:p>
      </dgm:t>
    </dgm:pt>
    <dgm:pt modelId="{254B456E-D470-44A0-9246-1924F77478EA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Azuay: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 13</a:t>
          </a:r>
        </a:p>
      </dgm:t>
    </dgm:pt>
    <dgm:pt modelId="{18583144-FCF8-4170-BA63-A0AA55C394D6}" type="parTrans" cxnId="{9D1C5C9B-C471-4E43-893C-7AED88663399}">
      <dgm:prSet/>
      <dgm:spPr/>
      <dgm:t>
        <a:bodyPr/>
        <a:lstStyle/>
        <a:p>
          <a:endParaRPr lang="es-ES"/>
        </a:p>
      </dgm:t>
    </dgm:pt>
    <dgm:pt modelId="{7A9CF043-B6D8-40CF-9FF2-447816FD21B7}" type="sibTrans" cxnId="{9D1C5C9B-C471-4E43-893C-7AED88663399}">
      <dgm:prSet/>
      <dgm:spPr/>
      <dgm:t>
        <a:bodyPr/>
        <a:lstStyle/>
        <a:p>
          <a:endParaRPr lang="es-ES"/>
        </a:p>
      </dgm:t>
    </dgm:pt>
    <dgm:pt modelId="{11B0D6CF-616B-4EBC-835A-2DBD261E4BC4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Imbabura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: 13</a:t>
          </a:r>
        </a:p>
      </dgm:t>
    </dgm:pt>
    <dgm:pt modelId="{C584D4B2-61AB-4922-A4FA-E5E2BFAEDBC3}" type="parTrans" cxnId="{13AC196E-962A-4EBD-9DBB-896C70A9CEEE}">
      <dgm:prSet/>
      <dgm:spPr/>
      <dgm:t>
        <a:bodyPr/>
        <a:lstStyle/>
        <a:p>
          <a:endParaRPr lang="es-ES"/>
        </a:p>
      </dgm:t>
    </dgm:pt>
    <dgm:pt modelId="{87B39CD7-6D79-4E12-BCCC-085C070293B2}" type="sibTrans" cxnId="{13AC196E-962A-4EBD-9DBB-896C70A9CEEE}">
      <dgm:prSet/>
      <dgm:spPr/>
      <dgm:t>
        <a:bodyPr/>
        <a:lstStyle/>
        <a:p>
          <a:endParaRPr lang="es-ES"/>
        </a:p>
      </dgm:t>
    </dgm:pt>
    <dgm:pt modelId="{F5FFF0D1-F9C0-45BE-8158-0B8BE7541CD3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Morona Santiago: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11</a:t>
          </a:r>
        </a:p>
      </dgm:t>
    </dgm:pt>
    <dgm:pt modelId="{D590351D-6505-4F44-BEA9-2C79F47D11BD}" type="parTrans" cxnId="{3B92E0D9-D7FA-424B-B771-C2F36FB54B54}">
      <dgm:prSet/>
      <dgm:spPr/>
      <dgm:t>
        <a:bodyPr/>
        <a:lstStyle/>
        <a:p>
          <a:endParaRPr lang="es-ES"/>
        </a:p>
      </dgm:t>
    </dgm:pt>
    <dgm:pt modelId="{D27587D5-04E1-4108-AC4D-E39F74660F41}" type="sibTrans" cxnId="{3B92E0D9-D7FA-424B-B771-C2F36FB54B54}">
      <dgm:prSet/>
      <dgm:spPr/>
      <dgm:t>
        <a:bodyPr/>
        <a:lstStyle/>
        <a:p>
          <a:endParaRPr lang="es-ES"/>
        </a:p>
      </dgm:t>
    </dgm:pt>
    <dgm:pt modelId="{7182AE93-618B-46DC-8986-F363D9626B47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El Oro: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13</a:t>
          </a:r>
        </a:p>
      </dgm:t>
    </dgm:pt>
    <dgm:pt modelId="{B5F59726-B363-41D5-B3AD-1285C25A5C00}" type="parTrans" cxnId="{8AC82ACD-08C9-4DAE-816F-FE6EEF306B2B}">
      <dgm:prSet/>
      <dgm:spPr/>
      <dgm:t>
        <a:bodyPr/>
        <a:lstStyle/>
        <a:p>
          <a:endParaRPr lang="es-ES"/>
        </a:p>
      </dgm:t>
    </dgm:pt>
    <dgm:pt modelId="{31C918E6-15D5-4D7C-B4FD-7661C2E98611}" type="sibTrans" cxnId="{8AC82ACD-08C9-4DAE-816F-FE6EEF306B2B}">
      <dgm:prSet/>
      <dgm:spPr/>
      <dgm:t>
        <a:bodyPr/>
        <a:lstStyle/>
        <a:p>
          <a:endParaRPr lang="es-ES"/>
        </a:p>
      </dgm:t>
    </dgm:pt>
    <dgm:pt modelId="{29135142-3544-4966-9154-8BD624C5463A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Loja: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</a:p>
      </dgm:t>
    </dgm:pt>
    <dgm:pt modelId="{6BC5E86C-32B1-4694-92BC-69B42EE18E3B}" type="parTrans" cxnId="{E6D4380F-F28E-44EF-80FA-88A788C7CAF1}">
      <dgm:prSet/>
      <dgm:spPr/>
      <dgm:t>
        <a:bodyPr/>
        <a:lstStyle/>
        <a:p>
          <a:endParaRPr lang="es-ES"/>
        </a:p>
      </dgm:t>
    </dgm:pt>
    <dgm:pt modelId="{D6FAB585-3DA7-49B1-8BFA-DD577A96BDFC}" type="sibTrans" cxnId="{E6D4380F-F28E-44EF-80FA-88A788C7CAF1}">
      <dgm:prSet/>
      <dgm:spPr/>
      <dgm:t>
        <a:bodyPr/>
        <a:lstStyle/>
        <a:p>
          <a:endParaRPr lang="es-ES"/>
        </a:p>
      </dgm:t>
    </dgm:pt>
    <dgm:pt modelId="{4A25C85C-AA9F-48D8-9AF5-A060DD47006F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Zamora Chinchipe: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</a:p>
      </dgm:t>
    </dgm:pt>
    <dgm:pt modelId="{8EB115F5-34A3-4045-B2E2-ADD89F2ECD2B}" type="parTrans" cxnId="{7972BEE3-55E2-4499-9E04-706792250732}">
      <dgm:prSet/>
      <dgm:spPr/>
      <dgm:t>
        <a:bodyPr/>
        <a:lstStyle/>
        <a:p>
          <a:endParaRPr lang="es-ES"/>
        </a:p>
      </dgm:t>
    </dgm:pt>
    <dgm:pt modelId="{89121655-C339-493A-ACAD-27F3B949E17D}" type="sibTrans" cxnId="{7972BEE3-55E2-4499-9E04-706792250732}">
      <dgm:prSet/>
      <dgm:spPr/>
      <dgm:t>
        <a:bodyPr/>
        <a:lstStyle/>
        <a:p>
          <a:endParaRPr lang="es-ES"/>
        </a:p>
      </dgm:t>
    </dgm:pt>
    <dgm:pt modelId="{F7F1D712-5522-478A-AD5C-A9B660DFEF1F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Chimborazo: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gm:t>
    </dgm:pt>
    <dgm:pt modelId="{26C51BF4-A1C9-4377-98AB-358FF247AD6D}" type="parTrans" cxnId="{C818095F-264A-4B3A-A24E-5CDA41166DDD}">
      <dgm:prSet/>
      <dgm:spPr/>
      <dgm:t>
        <a:bodyPr/>
        <a:lstStyle/>
        <a:p>
          <a:endParaRPr lang="es-ES"/>
        </a:p>
      </dgm:t>
    </dgm:pt>
    <dgm:pt modelId="{03379940-9E79-485A-8E5C-BC85415BBA9C}" type="sibTrans" cxnId="{C818095F-264A-4B3A-A24E-5CDA41166DDD}">
      <dgm:prSet/>
      <dgm:spPr/>
      <dgm:t>
        <a:bodyPr/>
        <a:lstStyle/>
        <a:p>
          <a:endParaRPr lang="es-ES"/>
        </a:p>
      </dgm:t>
    </dgm:pt>
    <dgm:pt modelId="{4ED00EE0-7CF2-4D7C-82D2-3432B378B800}">
      <dgm:prSet phldrT="[Texto]" custT="1"/>
      <dgm:spPr/>
      <dgm:t>
        <a:bodyPr/>
        <a:lstStyle/>
        <a:p>
          <a:pPr algn="l"/>
          <a:r>
            <a:rPr lang="es-ES" sz="1800" b="1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Guayas: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gm:t>
    </dgm:pt>
    <dgm:pt modelId="{6D5D635B-FE44-4D8A-8525-225265CAD061}" type="parTrans" cxnId="{CCA68D9E-BCE7-48C2-A833-DF51CF52322F}">
      <dgm:prSet/>
      <dgm:spPr/>
      <dgm:t>
        <a:bodyPr/>
        <a:lstStyle/>
        <a:p>
          <a:endParaRPr lang="es-ES"/>
        </a:p>
      </dgm:t>
    </dgm:pt>
    <dgm:pt modelId="{BFE4C55E-224B-4F58-923E-CB70BA5E9BC0}" type="sibTrans" cxnId="{CCA68D9E-BCE7-48C2-A833-DF51CF52322F}">
      <dgm:prSet/>
      <dgm:spPr/>
      <dgm:t>
        <a:bodyPr/>
        <a:lstStyle/>
        <a:p>
          <a:endParaRPr lang="es-ES"/>
        </a:p>
      </dgm:t>
    </dgm:pt>
    <dgm:pt modelId="{9CC964FD-359A-46EC-892D-4F782A35C773}" type="pres">
      <dgm:prSet presAssocID="{5BFBFCC0-6EB1-412D-B381-5AB7D8DD26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4AC20CB-E6A0-43F9-89C9-A2F5C4AFDBFA}" type="pres">
      <dgm:prSet presAssocID="{A0D9AAC8-242A-4E76-9EC8-02C0A665E49B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6BD8BB-AD07-4C17-9576-72890A836DC9}" type="pres">
      <dgm:prSet presAssocID="{CB983AE0-32B7-49C9-AEBE-1036AF2702F0}" presName="spacer" presStyleCnt="0"/>
      <dgm:spPr/>
    </dgm:pt>
    <dgm:pt modelId="{90B48673-137A-4B02-80B4-F354C8529118}" type="pres">
      <dgm:prSet presAssocID="{254B456E-D470-44A0-9246-1924F77478EA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E75802-2169-4AF2-9588-596CCE077CBA}" type="pres">
      <dgm:prSet presAssocID="{7A9CF043-B6D8-40CF-9FF2-447816FD21B7}" presName="spacer" presStyleCnt="0"/>
      <dgm:spPr/>
    </dgm:pt>
    <dgm:pt modelId="{06A72565-81AF-4DE2-A769-6C6367D7D43A}" type="pres">
      <dgm:prSet presAssocID="{11B0D6CF-616B-4EBC-835A-2DBD261E4BC4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C23EAC-7321-4CB9-A9E3-91BEE6864EEC}" type="pres">
      <dgm:prSet presAssocID="{87B39CD7-6D79-4E12-BCCC-085C070293B2}" presName="spacer" presStyleCnt="0"/>
      <dgm:spPr/>
    </dgm:pt>
    <dgm:pt modelId="{CC8C7060-F520-4FE5-8697-A50A0931988C}" type="pres">
      <dgm:prSet presAssocID="{F5FFF0D1-F9C0-45BE-8158-0B8BE7541CD3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16B2CF-AC84-4B7C-A547-7F52BE97B64E}" type="pres">
      <dgm:prSet presAssocID="{D27587D5-04E1-4108-AC4D-E39F74660F41}" presName="spacer" presStyleCnt="0"/>
      <dgm:spPr/>
    </dgm:pt>
    <dgm:pt modelId="{B4FE8600-BE37-4436-A7DA-A908FBB74C51}" type="pres">
      <dgm:prSet presAssocID="{7182AE93-618B-46DC-8986-F363D9626B47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158917-36A4-4052-827F-7ADFA71E6A0D}" type="pres">
      <dgm:prSet presAssocID="{31C918E6-15D5-4D7C-B4FD-7661C2E98611}" presName="spacer" presStyleCnt="0"/>
      <dgm:spPr/>
    </dgm:pt>
    <dgm:pt modelId="{7DEF7132-D00A-40C4-8AFD-096C6E1AC045}" type="pres">
      <dgm:prSet presAssocID="{29135142-3544-4966-9154-8BD624C5463A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D2477B-C539-485E-8AFE-024B980C0DA6}" type="pres">
      <dgm:prSet presAssocID="{D6FAB585-3DA7-49B1-8BFA-DD577A96BDFC}" presName="spacer" presStyleCnt="0"/>
      <dgm:spPr/>
    </dgm:pt>
    <dgm:pt modelId="{6A605CF6-3EB4-4400-BC3F-8EE6C0E9B2FE}" type="pres">
      <dgm:prSet presAssocID="{4A25C85C-AA9F-48D8-9AF5-A060DD47006F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B7FC41-812F-408D-BB66-8199BDC85419}" type="pres">
      <dgm:prSet presAssocID="{89121655-C339-493A-ACAD-27F3B949E17D}" presName="spacer" presStyleCnt="0"/>
      <dgm:spPr/>
    </dgm:pt>
    <dgm:pt modelId="{59D2E606-B070-4AE2-8403-A78CCA304AD8}" type="pres">
      <dgm:prSet presAssocID="{F7F1D712-5522-478A-AD5C-A9B660DFEF1F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8B0BFE-92F4-4401-AA8D-459F807E81C1}" type="pres">
      <dgm:prSet presAssocID="{03379940-9E79-485A-8E5C-BC85415BBA9C}" presName="spacer" presStyleCnt="0"/>
      <dgm:spPr/>
    </dgm:pt>
    <dgm:pt modelId="{B3BEAE7D-4655-4640-8DEF-4236FEC0ECED}" type="pres">
      <dgm:prSet presAssocID="{4ED00EE0-7CF2-4D7C-82D2-3432B378B800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2FF243A-08A8-4EA8-9BEA-F3D52B3F794D}" type="presOf" srcId="{4A25C85C-AA9F-48D8-9AF5-A060DD47006F}" destId="{6A605CF6-3EB4-4400-BC3F-8EE6C0E9B2FE}" srcOrd="0" destOrd="0" presId="urn:microsoft.com/office/officeart/2005/8/layout/vList2"/>
    <dgm:cxn modelId="{3B92E0D9-D7FA-424B-B771-C2F36FB54B54}" srcId="{5BFBFCC0-6EB1-412D-B381-5AB7D8DD26EC}" destId="{F5FFF0D1-F9C0-45BE-8158-0B8BE7541CD3}" srcOrd="3" destOrd="0" parTransId="{D590351D-6505-4F44-BEA9-2C79F47D11BD}" sibTransId="{D27587D5-04E1-4108-AC4D-E39F74660F41}"/>
    <dgm:cxn modelId="{9E28F4B7-3705-4651-9ADE-35224F6D78AF}" type="presOf" srcId="{5BFBFCC0-6EB1-412D-B381-5AB7D8DD26EC}" destId="{9CC964FD-359A-46EC-892D-4F782A35C773}" srcOrd="0" destOrd="0" presId="urn:microsoft.com/office/officeart/2005/8/layout/vList2"/>
    <dgm:cxn modelId="{4AC865E0-28FE-4D78-8D5B-37E28CC40E77}" srcId="{5BFBFCC0-6EB1-412D-B381-5AB7D8DD26EC}" destId="{A0D9AAC8-242A-4E76-9EC8-02C0A665E49B}" srcOrd="0" destOrd="0" parTransId="{676E30F1-3755-43E7-B46E-419D77CF9992}" sibTransId="{CB983AE0-32B7-49C9-AEBE-1036AF2702F0}"/>
    <dgm:cxn modelId="{5CE8080E-217A-4934-AE0C-82305016C103}" type="presOf" srcId="{F5FFF0D1-F9C0-45BE-8158-0B8BE7541CD3}" destId="{CC8C7060-F520-4FE5-8697-A50A0931988C}" srcOrd="0" destOrd="0" presId="urn:microsoft.com/office/officeart/2005/8/layout/vList2"/>
    <dgm:cxn modelId="{84A18F9E-86E4-45C2-8E1A-B5EF5BA83E5B}" type="presOf" srcId="{29135142-3544-4966-9154-8BD624C5463A}" destId="{7DEF7132-D00A-40C4-8AFD-096C6E1AC045}" srcOrd="0" destOrd="0" presId="urn:microsoft.com/office/officeart/2005/8/layout/vList2"/>
    <dgm:cxn modelId="{7972BEE3-55E2-4499-9E04-706792250732}" srcId="{5BFBFCC0-6EB1-412D-B381-5AB7D8DD26EC}" destId="{4A25C85C-AA9F-48D8-9AF5-A060DD47006F}" srcOrd="6" destOrd="0" parTransId="{8EB115F5-34A3-4045-B2E2-ADD89F2ECD2B}" sibTransId="{89121655-C339-493A-ACAD-27F3B949E17D}"/>
    <dgm:cxn modelId="{B7AA4D67-F0F5-462B-9B66-DC26AE6743A2}" type="presOf" srcId="{A0D9AAC8-242A-4E76-9EC8-02C0A665E49B}" destId="{24AC20CB-E6A0-43F9-89C9-A2F5C4AFDBFA}" srcOrd="0" destOrd="0" presId="urn:microsoft.com/office/officeart/2005/8/layout/vList2"/>
    <dgm:cxn modelId="{CCA68D9E-BCE7-48C2-A833-DF51CF52322F}" srcId="{5BFBFCC0-6EB1-412D-B381-5AB7D8DD26EC}" destId="{4ED00EE0-7CF2-4D7C-82D2-3432B378B800}" srcOrd="8" destOrd="0" parTransId="{6D5D635B-FE44-4D8A-8525-225265CAD061}" sibTransId="{BFE4C55E-224B-4F58-923E-CB70BA5E9BC0}"/>
    <dgm:cxn modelId="{E6D4380F-F28E-44EF-80FA-88A788C7CAF1}" srcId="{5BFBFCC0-6EB1-412D-B381-5AB7D8DD26EC}" destId="{29135142-3544-4966-9154-8BD624C5463A}" srcOrd="5" destOrd="0" parTransId="{6BC5E86C-32B1-4694-92BC-69B42EE18E3B}" sibTransId="{D6FAB585-3DA7-49B1-8BFA-DD577A96BDFC}"/>
    <dgm:cxn modelId="{9D1C5C9B-C471-4E43-893C-7AED88663399}" srcId="{5BFBFCC0-6EB1-412D-B381-5AB7D8DD26EC}" destId="{254B456E-D470-44A0-9246-1924F77478EA}" srcOrd="1" destOrd="0" parTransId="{18583144-FCF8-4170-BA63-A0AA55C394D6}" sibTransId="{7A9CF043-B6D8-40CF-9FF2-447816FD21B7}"/>
    <dgm:cxn modelId="{8AC82ACD-08C9-4DAE-816F-FE6EEF306B2B}" srcId="{5BFBFCC0-6EB1-412D-B381-5AB7D8DD26EC}" destId="{7182AE93-618B-46DC-8986-F363D9626B47}" srcOrd="4" destOrd="0" parTransId="{B5F59726-B363-41D5-B3AD-1285C25A5C00}" sibTransId="{31C918E6-15D5-4D7C-B4FD-7661C2E98611}"/>
    <dgm:cxn modelId="{7B90A47E-C17D-4007-A317-98583F2320F7}" type="presOf" srcId="{F7F1D712-5522-478A-AD5C-A9B660DFEF1F}" destId="{59D2E606-B070-4AE2-8403-A78CCA304AD8}" srcOrd="0" destOrd="0" presId="urn:microsoft.com/office/officeart/2005/8/layout/vList2"/>
    <dgm:cxn modelId="{C818095F-264A-4B3A-A24E-5CDA41166DDD}" srcId="{5BFBFCC0-6EB1-412D-B381-5AB7D8DD26EC}" destId="{F7F1D712-5522-478A-AD5C-A9B660DFEF1F}" srcOrd="7" destOrd="0" parTransId="{26C51BF4-A1C9-4377-98AB-358FF247AD6D}" sibTransId="{03379940-9E79-485A-8E5C-BC85415BBA9C}"/>
    <dgm:cxn modelId="{60C6EB34-CB83-448F-9798-06A8C61DDA2D}" type="presOf" srcId="{11B0D6CF-616B-4EBC-835A-2DBD261E4BC4}" destId="{06A72565-81AF-4DE2-A769-6C6367D7D43A}" srcOrd="0" destOrd="0" presId="urn:microsoft.com/office/officeart/2005/8/layout/vList2"/>
    <dgm:cxn modelId="{EDC150A0-5CBD-4AC2-A6C8-DAA8A9387DE7}" type="presOf" srcId="{254B456E-D470-44A0-9246-1924F77478EA}" destId="{90B48673-137A-4B02-80B4-F354C8529118}" srcOrd="0" destOrd="0" presId="urn:microsoft.com/office/officeart/2005/8/layout/vList2"/>
    <dgm:cxn modelId="{13AC196E-962A-4EBD-9DBB-896C70A9CEEE}" srcId="{5BFBFCC0-6EB1-412D-B381-5AB7D8DD26EC}" destId="{11B0D6CF-616B-4EBC-835A-2DBD261E4BC4}" srcOrd="2" destOrd="0" parTransId="{C584D4B2-61AB-4922-A4FA-E5E2BFAEDBC3}" sibTransId="{87B39CD7-6D79-4E12-BCCC-085C070293B2}"/>
    <dgm:cxn modelId="{56E78E2B-CEA9-49A6-9531-7A6C943242E9}" type="presOf" srcId="{4ED00EE0-7CF2-4D7C-82D2-3432B378B800}" destId="{B3BEAE7D-4655-4640-8DEF-4236FEC0ECED}" srcOrd="0" destOrd="0" presId="urn:microsoft.com/office/officeart/2005/8/layout/vList2"/>
    <dgm:cxn modelId="{1FA8DDBB-A463-47C6-B07C-40F6C6903631}" type="presOf" srcId="{7182AE93-618B-46DC-8986-F363D9626B47}" destId="{B4FE8600-BE37-4436-A7DA-A908FBB74C51}" srcOrd="0" destOrd="0" presId="urn:microsoft.com/office/officeart/2005/8/layout/vList2"/>
    <dgm:cxn modelId="{B18E8E98-B683-4411-A1D7-CEDFB7BC5BE1}" type="presParOf" srcId="{9CC964FD-359A-46EC-892D-4F782A35C773}" destId="{24AC20CB-E6A0-43F9-89C9-A2F5C4AFDBFA}" srcOrd="0" destOrd="0" presId="urn:microsoft.com/office/officeart/2005/8/layout/vList2"/>
    <dgm:cxn modelId="{5CE68D21-1869-47A7-8561-2B09FE33520D}" type="presParOf" srcId="{9CC964FD-359A-46EC-892D-4F782A35C773}" destId="{7E6BD8BB-AD07-4C17-9576-72890A836DC9}" srcOrd="1" destOrd="0" presId="urn:microsoft.com/office/officeart/2005/8/layout/vList2"/>
    <dgm:cxn modelId="{A0CDB640-0CF2-42F3-8C0D-CE0650A80F4E}" type="presParOf" srcId="{9CC964FD-359A-46EC-892D-4F782A35C773}" destId="{90B48673-137A-4B02-80B4-F354C8529118}" srcOrd="2" destOrd="0" presId="urn:microsoft.com/office/officeart/2005/8/layout/vList2"/>
    <dgm:cxn modelId="{0B598EF7-C7EF-4CF2-98AE-C1A51496C9F5}" type="presParOf" srcId="{9CC964FD-359A-46EC-892D-4F782A35C773}" destId="{79E75802-2169-4AF2-9588-596CCE077CBA}" srcOrd="3" destOrd="0" presId="urn:microsoft.com/office/officeart/2005/8/layout/vList2"/>
    <dgm:cxn modelId="{428B8839-5817-4C3F-AFE7-5F81CB906361}" type="presParOf" srcId="{9CC964FD-359A-46EC-892D-4F782A35C773}" destId="{06A72565-81AF-4DE2-A769-6C6367D7D43A}" srcOrd="4" destOrd="0" presId="urn:microsoft.com/office/officeart/2005/8/layout/vList2"/>
    <dgm:cxn modelId="{7F4DE745-FA47-424D-B729-752CE1179668}" type="presParOf" srcId="{9CC964FD-359A-46EC-892D-4F782A35C773}" destId="{D1C23EAC-7321-4CB9-A9E3-91BEE6864EEC}" srcOrd="5" destOrd="0" presId="urn:microsoft.com/office/officeart/2005/8/layout/vList2"/>
    <dgm:cxn modelId="{2AAD59CF-7ED0-4D6A-A610-B1B1BD1F709E}" type="presParOf" srcId="{9CC964FD-359A-46EC-892D-4F782A35C773}" destId="{CC8C7060-F520-4FE5-8697-A50A0931988C}" srcOrd="6" destOrd="0" presId="urn:microsoft.com/office/officeart/2005/8/layout/vList2"/>
    <dgm:cxn modelId="{2D32010B-043C-418F-8519-61C0029C9776}" type="presParOf" srcId="{9CC964FD-359A-46EC-892D-4F782A35C773}" destId="{3916B2CF-AC84-4B7C-A547-7F52BE97B64E}" srcOrd="7" destOrd="0" presId="urn:microsoft.com/office/officeart/2005/8/layout/vList2"/>
    <dgm:cxn modelId="{657B8312-02BD-4F70-9E8D-8250F604E9B2}" type="presParOf" srcId="{9CC964FD-359A-46EC-892D-4F782A35C773}" destId="{B4FE8600-BE37-4436-A7DA-A908FBB74C51}" srcOrd="8" destOrd="0" presId="urn:microsoft.com/office/officeart/2005/8/layout/vList2"/>
    <dgm:cxn modelId="{70DE9388-F0B7-4ED8-9ECD-2E573B334259}" type="presParOf" srcId="{9CC964FD-359A-46EC-892D-4F782A35C773}" destId="{17158917-36A4-4052-827F-7ADFA71E6A0D}" srcOrd="9" destOrd="0" presId="urn:microsoft.com/office/officeart/2005/8/layout/vList2"/>
    <dgm:cxn modelId="{3439AD17-A848-4F54-BC3E-28FFE32E246F}" type="presParOf" srcId="{9CC964FD-359A-46EC-892D-4F782A35C773}" destId="{7DEF7132-D00A-40C4-8AFD-096C6E1AC045}" srcOrd="10" destOrd="0" presId="urn:microsoft.com/office/officeart/2005/8/layout/vList2"/>
    <dgm:cxn modelId="{88318AA9-97FC-4FCB-B0AA-DBC67C5935ED}" type="presParOf" srcId="{9CC964FD-359A-46EC-892D-4F782A35C773}" destId="{80D2477B-C539-485E-8AFE-024B980C0DA6}" srcOrd="11" destOrd="0" presId="urn:microsoft.com/office/officeart/2005/8/layout/vList2"/>
    <dgm:cxn modelId="{9951539E-BC53-4F3A-B180-8AEF851966B3}" type="presParOf" srcId="{9CC964FD-359A-46EC-892D-4F782A35C773}" destId="{6A605CF6-3EB4-4400-BC3F-8EE6C0E9B2FE}" srcOrd="12" destOrd="0" presId="urn:microsoft.com/office/officeart/2005/8/layout/vList2"/>
    <dgm:cxn modelId="{276AEEEA-D1E8-43D0-90BF-77D4C57A0B0D}" type="presParOf" srcId="{9CC964FD-359A-46EC-892D-4F782A35C773}" destId="{D3B7FC41-812F-408D-BB66-8199BDC85419}" srcOrd="13" destOrd="0" presId="urn:microsoft.com/office/officeart/2005/8/layout/vList2"/>
    <dgm:cxn modelId="{017B092A-9A4C-4852-A476-12C338D48310}" type="presParOf" srcId="{9CC964FD-359A-46EC-892D-4F782A35C773}" destId="{59D2E606-B070-4AE2-8403-A78CCA304AD8}" srcOrd="14" destOrd="0" presId="urn:microsoft.com/office/officeart/2005/8/layout/vList2"/>
    <dgm:cxn modelId="{0B37A51B-9785-4225-8DF9-3F4C7EE0967A}" type="presParOf" srcId="{9CC964FD-359A-46EC-892D-4F782A35C773}" destId="{298B0BFE-92F4-4401-AA8D-459F807E81C1}" srcOrd="15" destOrd="0" presId="urn:microsoft.com/office/officeart/2005/8/layout/vList2"/>
    <dgm:cxn modelId="{80E28EEB-2E6F-4ACC-AFB0-6A0647CDBF94}" type="presParOf" srcId="{9CC964FD-359A-46EC-892D-4F782A35C773}" destId="{B3BEAE7D-4655-4640-8DEF-4236FEC0ECED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495DC8-0F64-4A6B-9A53-622D76D10623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s-EC"/>
        </a:p>
      </dgm:t>
    </dgm:pt>
    <dgm:pt modelId="{4DC76336-4CD5-49F4-A1E7-B3A8379B49D3}">
      <dgm:prSet phldrT="[Texto]" custT="1"/>
      <dgm:spPr/>
      <dgm:t>
        <a:bodyPr/>
        <a:lstStyle/>
        <a:p>
          <a:pPr algn="ctr"/>
          <a:r>
            <a:rPr lang="es-MX" sz="3200" b="1" dirty="0">
              <a:solidFill>
                <a:srgbClr val="4C3DA8"/>
              </a:solidFill>
              <a:latin typeface="Barlow" panose="00000500000000000000" pitchFamily="2" charset="0"/>
            </a:rPr>
            <a:t>EJE: FORTALECIMIENTO INSTITUCIONAL</a:t>
          </a:r>
          <a:endParaRPr lang="es-EC" sz="3200" dirty="0">
            <a:solidFill>
              <a:srgbClr val="4C3DA8"/>
            </a:solidFill>
            <a:latin typeface="Barlow" panose="00000500000000000000" pitchFamily="2" charset="0"/>
          </a:endParaRPr>
        </a:p>
      </dgm:t>
    </dgm:pt>
    <dgm:pt modelId="{7127E017-222E-43FF-9B0E-6B50AB26462A}" type="parTrans" cxnId="{E3E59D60-B9F9-4014-A2AF-5039C94E64F7}">
      <dgm:prSet/>
      <dgm:spPr/>
      <dgm:t>
        <a:bodyPr/>
        <a:lstStyle/>
        <a:p>
          <a:pPr algn="just"/>
          <a:endParaRPr lang="es-EC" sz="2400"/>
        </a:p>
      </dgm:t>
    </dgm:pt>
    <dgm:pt modelId="{8F6A7F80-73BB-4C5D-B7FC-F6E28682B151}" type="sibTrans" cxnId="{E3E59D60-B9F9-4014-A2AF-5039C94E64F7}">
      <dgm:prSet/>
      <dgm:spPr/>
      <dgm:t>
        <a:bodyPr/>
        <a:lstStyle/>
        <a:p>
          <a:pPr algn="just"/>
          <a:endParaRPr lang="es-EC" sz="2400"/>
        </a:p>
      </dgm:t>
    </dgm:pt>
    <dgm:pt modelId="{9D949DC7-5D68-4D47-9F86-613FC30186E5}">
      <dgm:prSet phldrT="[Texto]"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Aprobación de Instrumentos de </a:t>
          </a:r>
          <a:r>
            <a:rPr lang="es-MX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Institucionalidad.</a:t>
          </a:r>
          <a:endParaRPr lang="es-EC"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92E2A-49E8-49A4-AAF8-94B46245B7AD}" type="parTrans" cxnId="{CBB23E1D-CE46-4D2D-9CF4-5F5F6B92AE21}">
      <dgm:prSet/>
      <dgm:spPr/>
      <dgm:t>
        <a:bodyPr/>
        <a:lstStyle/>
        <a:p>
          <a:pPr algn="just"/>
          <a:endParaRPr lang="es-EC" sz="2400"/>
        </a:p>
      </dgm:t>
    </dgm:pt>
    <dgm:pt modelId="{65D1BF08-490B-4407-A408-A04122DE46D1}" type="sibTrans" cxnId="{CBB23E1D-CE46-4D2D-9CF4-5F5F6B92AE21}">
      <dgm:prSet/>
      <dgm:spPr/>
      <dgm:t>
        <a:bodyPr/>
        <a:lstStyle/>
        <a:p>
          <a:pPr algn="just"/>
          <a:endParaRPr lang="es-EC" sz="2400"/>
        </a:p>
      </dgm:t>
    </dgm:pt>
    <dgm:pt modelId="{AA658AAC-5648-463A-8739-1C61F9B68A44}">
      <dgm:prSet phldrT="[Texto]" custT="1"/>
      <dgm:spPr/>
      <dgm:t>
        <a:bodyPr/>
        <a:lstStyle/>
        <a:p>
          <a:pPr algn="ctr"/>
          <a:r>
            <a:rPr lang="es-MX" sz="32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EJE DE CONTROL:</a:t>
          </a:r>
          <a:endParaRPr lang="es-EC" sz="3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4A37CB-4B0E-4011-BE01-372BCD5D99F1}" type="parTrans" cxnId="{62B6AC8C-93FC-4F1D-B3B8-99763353ABA3}">
      <dgm:prSet/>
      <dgm:spPr/>
      <dgm:t>
        <a:bodyPr/>
        <a:lstStyle/>
        <a:p>
          <a:pPr algn="just"/>
          <a:endParaRPr lang="es-EC" sz="2400"/>
        </a:p>
      </dgm:t>
    </dgm:pt>
    <dgm:pt modelId="{4366C027-14A1-40D4-9751-05AC9E76E9A9}" type="sibTrans" cxnId="{62B6AC8C-93FC-4F1D-B3B8-99763353ABA3}">
      <dgm:prSet/>
      <dgm:spPr/>
      <dgm:t>
        <a:bodyPr/>
        <a:lstStyle/>
        <a:p>
          <a:pPr algn="just"/>
          <a:endParaRPr lang="es-EC" sz="2400"/>
        </a:p>
      </dgm:t>
    </dgm:pt>
    <dgm:pt modelId="{F1C38127-594D-4C0A-A8D5-243BCEAA957C}">
      <dgm:prSet phldrT="[Texto]"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Planificar y ejecutar inspecciones interinstitucionales a concesiones mineras.</a:t>
          </a:r>
          <a:endParaRPr lang="es-EC" sz="20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8CD655-9870-4A74-BE3A-A029D58AAEF2}" type="parTrans" cxnId="{BC7B1D66-61E4-4853-8A70-B0BC121FD2BC}">
      <dgm:prSet/>
      <dgm:spPr/>
      <dgm:t>
        <a:bodyPr/>
        <a:lstStyle/>
        <a:p>
          <a:pPr algn="just"/>
          <a:endParaRPr lang="es-EC" sz="2400"/>
        </a:p>
      </dgm:t>
    </dgm:pt>
    <dgm:pt modelId="{1DD65652-E0E5-488C-AE69-F0EEDDDBC3DC}" type="sibTrans" cxnId="{BC7B1D66-61E4-4853-8A70-B0BC121FD2BC}">
      <dgm:prSet/>
      <dgm:spPr/>
      <dgm:t>
        <a:bodyPr/>
        <a:lstStyle/>
        <a:p>
          <a:pPr algn="just"/>
          <a:endParaRPr lang="es-EC" sz="2400"/>
        </a:p>
      </dgm:t>
    </dgm:pt>
    <dgm:pt modelId="{CC7B56F4-ED8F-4C64-ACF8-5A0AF31DEBF0}">
      <dgm:prSet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Implementación de Direcciones Distritales y Oficinas </a:t>
          </a:r>
          <a:r>
            <a:rPr lang="es-MX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Técnicas.</a:t>
          </a:r>
          <a:endParaRPr lang="es-MX"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A7052F-3433-40E6-B64C-5E993456B7FE}" type="parTrans" cxnId="{A491AF28-19BB-4FC9-BC3C-DC6D59A1FA06}">
      <dgm:prSet/>
      <dgm:spPr/>
      <dgm:t>
        <a:bodyPr/>
        <a:lstStyle/>
        <a:p>
          <a:pPr algn="just"/>
          <a:endParaRPr lang="es-EC" sz="2400"/>
        </a:p>
      </dgm:t>
    </dgm:pt>
    <dgm:pt modelId="{509168F6-2EE8-43BF-BE1D-40228D5A3E82}" type="sibTrans" cxnId="{A491AF28-19BB-4FC9-BC3C-DC6D59A1FA06}">
      <dgm:prSet/>
      <dgm:spPr/>
      <dgm:t>
        <a:bodyPr/>
        <a:lstStyle/>
        <a:p>
          <a:pPr algn="just"/>
          <a:endParaRPr lang="es-EC" sz="2400"/>
        </a:p>
      </dgm:t>
    </dgm:pt>
    <dgm:pt modelId="{C0BC91B4-5E64-4971-88E8-BCB85FB68200}">
      <dgm:prSet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Digitalización Libros Repertorios del Catastro Minero.</a:t>
          </a:r>
        </a:p>
      </dgm:t>
    </dgm:pt>
    <dgm:pt modelId="{ED9C3E1C-113E-48C1-8892-CB3AEF2516D2}" type="parTrans" cxnId="{1AECC6F0-37DB-46C7-9530-4D49236A7BC0}">
      <dgm:prSet/>
      <dgm:spPr/>
      <dgm:t>
        <a:bodyPr/>
        <a:lstStyle/>
        <a:p>
          <a:pPr algn="just"/>
          <a:endParaRPr lang="es-EC" sz="2400"/>
        </a:p>
      </dgm:t>
    </dgm:pt>
    <dgm:pt modelId="{D328E124-36DC-4417-8E4F-9A36C856BE0A}" type="sibTrans" cxnId="{1AECC6F0-37DB-46C7-9530-4D49236A7BC0}">
      <dgm:prSet/>
      <dgm:spPr/>
      <dgm:t>
        <a:bodyPr/>
        <a:lstStyle/>
        <a:p>
          <a:pPr algn="just"/>
          <a:endParaRPr lang="es-EC" sz="2400"/>
        </a:p>
      </dgm:t>
    </dgm:pt>
    <dgm:pt modelId="{6FE876F0-C07F-4366-8862-4CCAB3DF600D}">
      <dgm:prSet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endParaRPr lang="es-MX"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014666-7CFB-4C14-9670-2D8E23304AFB}" type="parTrans" cxnId="{DD459F36-CF62-4E08-ABE5-A3E4D78D97E0}">
      <dgm:prSet/>
      <dgm:spPr/>
      <dgm:t>
        <a:bodyPr/>
        <a:lstStyle/>
        <a:p>
          <a:pPr algn="just"/>
          <a:endParaRPr lang="es-EC" sz="2400"/>
        </a:p>
      </dgm:t>
    </dgm:pt>
    <dgm:pt modelId="{0FFAF6BA-2E81-46C2-B665-8D009DFAFC7E}" type="sibTrans" cxnId="{DD459F36-CF62-4E08-ABE5-A3E4D78D97E0}">
      <dgm:prSet/>
      <dgm:spPr/>
      <dgm:t>
        <a:bodyPr/>
        <a:lstStyle/>
        <a:p>
          <a:pPr algn="just"/>
          <a:endParaRPr lang="es-EC" sz="2400"/>
        </a:p>
      </dgm:t>
    </dgm:pt>
    <dgm:pt modelId="{0F812C3A-8101-471C-A3C2-6FF70DDEE89F}">
      <dgm:prSet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Zonificación de áreas de minería ilegal </a:t>
          </a:r>
          <a:r>
            <a:rPr lang="es-MX" sz="20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ejecutar operaciones sostenidas con el apoyo de FFAA y PN.</a:t>
          </a:r>
          <a:endParaRPr lang="es-MX" sz="20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D42AD1-60D0-4F8A-BE27-1055C3F7F6C2}" type="parTrans" cxnId="{0A98C9E6-2A72-4C46-A58E-58E50CC340DE}">
      <dgm:prSet/>
      <dgm:spPr/>
      <dgm:t>
        <a:bodyPr/>
        <a:lstStyle/>
        <a:p>
          <a:pPr algn="just"/>
          <a:endParaRPr lang="es-EC" sz="2400"/>
        </a:p>
      </dgm:t>
    </dgm:pt>
    <dgm:pt modelId="{506BB977-F88F-4B9D-BE70-5B0B012AD678}" type="sibTrans" cxnId="{0A98C9E6-2A72-4C46-A58E-58E50CC340DE}">
      <dgm:prSet/>
      <dgm:spPr/>
      <dgm:t>
        <a:bodyPr/>
        <a:lstStyle/>
        <a:p>
          <a:pPr algn="just"/>
          <a:endParaRPr lang="es-EC" sz="2400"/>
        </a:p>
      </dgm:t>
    </dgm:pt>
    <dgm:pt modelId="{DCC43655-5658-4AD6-8ABC-533B388608E2}">
      <dgm:prSet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Automatización de procesos y migración de base de datos al </a:t>
          </a:r>
          <a:r>
            <a:rPr lang="es-MX" sz="20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nuevo SIGMIN.</a:t>
          </a:r>
          <a:endParaRPr lang="es-MX" sz="20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B8F26C-5161-4AF2-B305-0BB0604BA345}" type="parTrans" cxnId="{E6D8AC9E-FB2D-4F99-8B3C-913DAB66CB0F}">
      <dgm:prSet/>
      <dgm:spPr/>
      <dgm:t>
        <a:bodyPr/>
        <a:lstStyle/>
        <a:p>
          <a:pPr algn="just"/>
          <a:endParaRPr lang="es-EC" sz="2400"/>
        </a:p>
      </dgm:t>
    </dgm:pt>
    <dgm:pt modelId="{D481D469-FCB7-4DDD-B823-313A3FCBBDD0}" type="sibTrans" cxnId="{E6D8AC9E-FB2D-4F99-8B3C-913DAB66CB0F}">
      <dgm:prSet/>
      <dgm:spPr/>
      <dgm:t>
        <a:bodyPr/>
        <a:lstStyle/>
        <a:p>
          <a:pPr algn="just"/>
          <a:endParaRPr lang="es-EC" sz="2400"/>
        </a:p>
      </dgm:t>
    </dgm:pt>
    <dgm:pt modelId="{6D65DBA0-2DE5-4C73-BEE8-A1AE5EF2810F}">
      <dgm:prSet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Materialización de proyectos BID a través del MEM.</a:t>
          </a:r>
        </a:p>
      </dgm:t>
    </dgm:pt>
    <dgm:pt modelId="{59A9C2AD-89F6-44D4-A0DC-8D68E46E4AEF}" type="parTrans" cxnId="{B86B4FB1-D6F6-44E8-995C-12C0C5FDBDAF}">
      <dgm:prSet/>
      <dgm:spPr/>
      <dgm:t>
        <a:bodyPr/>
        <a:lstStyle/>
        <a:p>
          <a:pPr algn="just"/>
          <a:endParaRPr lang="es-EC" sz="2400"/>
        </a:p>
      </dgm:t>
    </dgm:pt>
    <dgm:pt modelId="{4CD16F3C-400F-49DB-AAF2-6C3179969CDD}" type="sibTrans" cxnId="{B86B4FB1-D6F6-44E8-995C-12C0C5FDBDAF}">
      <dgm:prSet/>
      <dgm:spPr/>
      <dgm:t>
        <a:bodyPr/>
        <a:lstStyle/>
        <a:p>
          <a:pPr algn="just"/>
          <a:endParaRPr lang="es-EC" sz="2400"/>
        </a:p>
      </dgm:t>
    </dgm:pt>
    <dgm:pt modelId="{A51D1837-CDAC-413D-9507-763F2FB1EE0C}">
      <dgm:prSet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MX" sz="20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Desarrollar capacidades tecnológicas, técnico-operativas y control de minerales exportables para el ejercer el control.</a:t>
          </a:r>
          <a:endParaRPr lang="es-MX" sz="20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F0A13F-CDC1-4809-B5F6-F2395FEF6D32}" type="parTrans" cxnId="{7BD0CBD9-1CDE-4D07-85FA-392959030B3C}">
      <dgm:prSet/>
      <dgm:spPr/>
      <dgm:t>
        <a:bodyPr/>
        <a:lstStyle/>
        <a:p>
          <a:pPr algn="just"/>
          <a:endParaRPr lang="es-EC" sz="2400"/>
        </a:p>
      </dgm:t>
    </dgm:pt>
    <dgm:pt modelId="{7853941D-9988-44FC-886C-79B21A7396C4}" type="sibTrans" cxnId="{7BD0CBD9-1CDE-4D07-85FA-392959030B3C}">
      <dgm:prSet/>
      <dgm:spPr/>
      <dgm:t>
        <a:bodyPr/>
        <a:lstStyle/>
        <a:p>
          <a:pPr algn="just"/>
          <a:endParaRPr lang="es-EC" sz="2400"/>
        </a:p>
      </dgm:t>
    </dgm:pt>
    <dgm:pt modelId="{F9DC1C55-C602-4576-94A2-C84EF1A66A6D}">
      <dgm:prSet phldrT="[Texto]"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endParaRPr lang="es-EC"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D9C3A5-CA6D-4906-A9BB-199EDE06D711}" type="parTrans" cxnId="{1BA77CF5-2094-4682-A098-F5F6F0A77032}">
      <dgm:prSet/>
      <dgm:spPr/>
      <dgm:t>
        <a:bodyPr/>
        <a:lstStyle/>
        <a:p>
          <a:pPr algn="just"/>
          <a:endParaRPr lang="es-EC" sz="2400"/>
        </a:p>
      </dgm:t>
    </dgm:pt>
    <dgm:pt modelId="{581B694F-A6D5-4E15-84B2-F612C6107833}" type="sibTrans" cxnId="{1BA77CF5-2094-4682-A098-F5F6F0A77032}">
      <dgm:prSet/>
      <dgm:spPr/>
      <dgm:t>
        <a:bodyPr/>
        <a:lstStyle/>
        <a:p>
          <a:pPr algn="just"/>
          <a:endParaRPr lang="es-EC" sz="2400"/>
        </a:p>
      </dgm:t>
    </dgm:pt>
    <dgm:pt modelId="{5F06F57F-7234-452B-972A-54B7CB3FCB23}">
      <dgm:prSet phldrT="[Texto]" custT="1"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endParaRPr lang="es-EC" sz="2000" dirty="0">
            <a:solidFill>
              <a:schemeClr val="bg1">
                <a:lumMod val="95000"/>
              </a:schemeClr>
            </a:solidFill>
          </a:endParaRPr>
        </a:p>
      </dgm:t>
    </dgm:pt>
    <dgm:pt modelId="{C7529DB8-1E45-4989-BD5A-0B2AC4E34808}" type="parTrans" cxnId="{F8DCFD14-EEB0-4BA3-BD1C-C52433782F6A}">
      <dgm:prSet/>
      <dgm:spPr/>
      <dgm:t>
        <a:bodyPr/>
        <a:lstStyle/>
        <a:p>
          <a:pPr algn="just"/>
          <a:endParaRPr lang="es-EC" sz="2400"/>
        </a:p>
      </dgm:t>
    </dgm:pt>
    <dgm:pt modelId="{4C0578B0-931A-4228-ADCC-ED2FB02E003C}" type="sibTrans" cxnId="{F8DCFD14-EEB0-4BA3-BD1C-C52433782F6A}">
      <dgm:prSet/>
      <dgm:spPr/>
      <dgm:t>
        <a:bodyPr/>
        <a:lstStyle/>
        <a:p>
          <a:pPr algn="just"/>
          <a:endParaRPr lang="es-EC" sz="2400"/>
        </a:p>
      </dgm:t>
    </dgm:pt>
    <dgm:pt modelId="{6C126718-6B3B-4BC9-9655-BAA0E8C6CBD8}" type="pres">
      <dgm:prSet presAssocID="{3F495DC8-0F64-4A6B-9A53-622D76D106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3B13DFF-045C-4AF6-830E-7D0C75098E11}" type="pres">
      <dgm:prSet presAssocID="{4DC76336-4CD5-49F4-A1E7-B3A8379B49D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239D3E-B88F-49B8-B321-61C42046B15D}" type="pres">
      <dgm:prSet presAssocID="{4DC76336-4CD5-49F4-A1E7-B3A8379B49D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5A2F8C-94B8-4097-8A45-8F5C4213A30C}" type="pres">
      <dgm:prSet presAssocID="{AA658AAC-5648-463A-8739-1C61F9B68A4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ED2770-AEB1-46A2-9123-BB70888EDD3C}" type="pres">
      <dgm:prSet presAssocID="{AA658AAC-5648-463A-8739-1C61F9B68A4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3C02185-7781-4463-AFCD-E81FB4E3B868}" type="presOf" srcId="{CC7B56F4-ED8F-4C64-ACF8-5A0AF31DEBF0}" destId="{80239D3E-B88F-49B8-B321-61C42046B15D}" srcOrd="0" destOrd="2" presId="urn:microsoft.com/office/officeart/2005/8/layout/vList2"/>
    <dgm:cxn modelId="{BC7B1D66-61E4-4853-8A70-B0BC121FD2BC}" srcId="{AA658AAC-5648-463A-8739-1C61F9B68A44}" destId="{F1C38127-594D-4C0A-A8D5-243BCEAA957C}" srcOrd="1" destOrd="0" parTransId="{DE8CD655-9870-4A74-BE3A-A029D58AAEF2}" sibTransId="{1DD65652-E0E5-488C-AE69-F0EEDDDBC3DC}"/>
    <dgm:cxn modelId="{D32AEA6A-1AC4-4923-A7F1-0FEBB91914E2}" type="presOf" srcId="{F1C38127-594D-4C0A-A8D5-243BCEAA957C}" destId="{F6ED2770-AEB1-46A2-9123-BB70888EDD3C}" srcOrd="0" destOrd="1" presId="urn:microsoft.com/office/officeart/2005/8/layout/vList2"/>
    <dgm:cxn modelId="{14979CD7-5419-4F66-BC06-CE2CA63999EB}" type="presOf" srcId="{5F06F57F-7234-452B-972A-54B7CB3FCB23}" destId="{F6ED2770-AEB1-46A2-9123-BB70888EDD3C}" srcOrd="0" destOrd="0" presId="urn:microsoft.com/office/officeart/2005/8/layout/vList2"/>
    <dgm:cxn modelId="{5E85359B-BC67-4510-B9C3-E33AF3DD642F}" type="presOf" srcId="{F9DC1C55-C602-4576-94A2-C84EF1A66A6D}" destId="{80239D3E-B88F-49B8-B321-61C42046B15D}" srcOrd="0" destOrd="0" presId="urn:microsoft.com/office/officeart/2005/8/layout/vList2"/>
    <dgm:cxn modelId="{E6D8AC9E-FB2D-4F99-8B3C-913DAB66CB0F}" srcId="{AA658AAC-5648-463A-8739-1C61F9B68A44}" destId="{DCC43655-5658-4AD6-8ABC-533B388608E2}" srcOrd="3" destOrd="0" parTransId="{D4B8F26C-5161-4AF2-B305-0BB0604BA345}" sibTransId="{D481D469-FCB7-4DDD-B823-313A3FCBBDD0}"/>
    <dgm:cxn modelId="{1BA77CF5-2094-4682-A098-F5F6F0A77032}" srcId="{4DC76336-4CD5-49F4-A1E7-B3A8379B49D3}" destId="{F9DC1C55-C602-4576-94A2-C84EF1A66A6D}" srcOrd="0" destOrd="0" parTransId="{ADD9C3A5-CA6D-4906-A9BB-199EDE06D711}" sibTransId="{581B694F-A6D5-4E15-84B2-F612C6107833}"/>
    <dgm:cxn modelId="{46F6CE43-5E63-4D1A-8024-30E6531A54D2}" type="presOf" srcId="{DCC43655-5658-4AD6-8ABC-533B388608E2}" destId="{F6ED2770-AEB1-46A2-9123-BB70888EDD3C}" srcOrd="0" destOrd="3" presId="urn:microsoft.com/office/officeart/2005/8/layout/vList2"/>
    <dgm:cxn modelId="{E8D29A91-865B-4879-8503-FAE99611745C}" type="presOf" srcId="{3F495DC8-0F64-4A6B-9A53-622D76D10623}" destId="{6C126718-6B3B-4BC9-9655-BAA0E8C6CBD8}" srcOrd="0" destOrd="0" presId="urn:microsoft.com/office/officeart/2005/8/layout/vList2"/>
    <dgm:cxn modelId="{F8DCFD14-EEB0-4BA3-BD1C-C52433782F6A}" srcId="{AA658AAC-5648-463A-8739-1C61F9B68A44}" destId="{5F06F57F-7234-452B-972A-54B7CB3FCB23}" srcOrd="0" destOrd="0" parTransId="{C7529DB8-1E45-4989-BD5A-0B2AC4E34808}" sibTransId="{4C0578B0-931A-4228-ADCC-ED2FB02E003C}"/>
    <dgm:cxn modelId="{51ECF059-F5EA-41ED-A88F-5DBA775BBABF}" type="presOf" srcId="{0F812C3A-8101-471C-A3C2-6FF70DDEE89F}" destId="{F6ED2770-AEB1-46A2-9123-BB70888EDD3C}" srcOrd="0" destOrd="2" presId="urn:microsoft.com/office/officeart/2005/8/layout/vList2"/>
    <dgm:cxn modelId="{90BB1179-1E70-4B77-9AE9-31CB4BE21107}" type="presOf" srcId="{A51D1837-CDAC-413D-9507-763F2FB1EE0C}" destId="{F6ED2770-AEB1-46A2-9123-BB70888EDD3C}" srcOrd="0" destOrd="5" presId="urn:microsoft.com/office/officeart/2005/8/layout/vList2"/>
    <dgm:cxn modelId="{5E850D17-E3B4-437A-8004-440AEEEE038E}" type="presOf" srcId="{9D949DC7-5D68-4D47-9F86-613FC30186E5}" destId="{80239D3E-B88F-49B8-B321-61C42046B15D}" srcOrd="0" destOrd="1" presId="urn:microsoft.com/office/officeart/2005/8/layout/vList2"/>
    <dgm:cxn modelId="{A30C8034-767C-4818-9F6D-2C326B94318B}" type="presOf" srcId="{4DC76336-4CD5-49F4-A1E7-B3A8379B49D3}" destId="{93B13DFF-045C-4AF6-830E-7D0C75098E11}" srcOrd="0" destOrd="0" presId="urn:microsoft.com/office/officeart/2005/8/layout/vList2"/>
    <dgm:cxn modelId="{B86B4FB1-D6F6-44E8-995C-12C0C5FDBDAF}" srcId="{AA658AAC-5648-463A-8739-1C61F9B68A44}" destId="{6D65DBA0-2DE5-4C73-BEE8-A1AE5EF2810F}" srcOrd="4" destOrd="0" parTransId="{59A9C2AD-89F6-44D4-A0DC-8D68E46E4AEF}" sibTransId="{4CD16F3C-400F-49DB-AAF2-6C3179969CDD}"/>
    <dgm:cxn modelId="{62B6AC8C-93FC-4F1D-B3B8-99763353ABA3}" srcId="{3F495DC8-0F64-4A6B-9A53-622D76D10623}" destId="{AA658AAC-5648-463A-8739-1C61F9B68A44}" srcOrd="1" destOrd="0" parTransId="{644A37CB-4B0E-4011-BE01-372BCD5D99F1}" sibTransId="{4366C027-14A1-40D4-9751-05AC9E76E9A9}"/>
    <dgm:cxn modelId="{544482DF-8220-4676-8A98-714E58321D40}" type="presOf" srcId="{6FE876F0-C07F-4366-8862-4CCAB3DF600D}" destId="{80239D3E-B88F-49B8-B321-61C42046B15D}" srcOrd="0" destOrd="4" presId="urn:microsoft.com/office/officeart/2005/8/layout/vList2"/>
    <dgm:cxn modelId="{DD459F36-CF62-4E08-ABE5-A3E4D78D97E0}" srcId="{4DC76336-4CD5-49F4-A1E7-B3A8379B49D3}" destId="{6FE876F0-C07F-4366-8862-4CCAB3DF600D}" srcOrd="4" destOrd="0" parTransId="{1A014666-7CFB-4C14-9670-2D8E23304AFB}" sibTransId="{0FFAF6BA-2E81-46C2-B665-8D009DFAFC7E}"/>
    <dgm:cxn modelId="{7BD0CBD9-1CDE-4D07-85FA-392959030B3C}" srcId="{AA658AAC-5648-463A-8739-1C61F9B68A44}" destId="{A51D1837-CDAC-413D-9507-763F2FB1EE0C}" srcOrd="5" destOrd="0" parTransId="{93F0A13F-CDC1-4809-B5F6-F2395FEF6D32}" sibTransId="{7853941D-9988-44FC-886C-79B21A7396C4}"/>
    <dgm:cxn modelId="{0D1A6F25-D53F-45BB-B81A-9CD01359D4DC}" type="presOf" srcId="{6D65DBA0-2DE5-4C73-BEE8-A1AE5EF2810F}" destId="{F6ED2770-AEB1-46A2-9123-BB70888EDD3C}" srcOrd="0" destOrd="4" presId="urn:microsoft.com/office/officeart/2005/8/layout/vList2"/>
    <dgm:cxn modelId="{E3E59D60-B9F9-4014-A2AF-5039C94E64F7}" srcId="{3F495DC8-0F64-4A6B-9A53-622D76D10623}" destId="{4DC76336-4CD5-49F4-A1E7-B3A8379B49D3}" srcOrd="0" destOrd="0" parTransId="{7127E017-222E-43FF-9B0E-6B50AB26462A}" sibTransId="{8F6A7F80-73BB-4C5D-B7FC-F6E28682B151}"/>
    <dgm:cxn modelId="{CBB23E1D-CE46-4D2D-9CF4-5F5F6B92AE21}" srcId="{4DC76336-4CD5-49F4-A1E7-B3A8379B49D3}" destId="{9D949DC7-5D68-4D47-9F86-613FC30186E5}" srcOrd="1" destOrd="0" parTransId="{81892E2A-49E8-49A4-AAF8-94B46245B7AD}" sibTransId="{65D1BF08-490B-4407-A408-A04122DE46D1}"/>
    <dgm:cxn modelId="{A491AF28-19BB-4FC9-BC3C-DC6D59A1FA06}" srcId="{4DC76336-4CD5-49F4-A1E7-B3A8379B49D3}" destId="{CC7B56F4-ED8F-4C64-ACF8-5A0AF31DEBF0}" srcOrd="2" destOrd="0" parTransId="{88A7052F-3433-40E6-B64C-5E993456B7FE}" sibTransId="{509168F6-2EE8-43BF-BE1D-40228D5A3E82}"/>
    <dgm:cxn modelId="{016E022E-7510-4560-8D6C-C8FF2EB876F2}" type="presOf" srcId="{C0BC91B4-5E64-4971-88E8-BCB85FB68200}" destId="{80239D3E-B88F-49B8-B321-61C42046B15D}" srcOrd="0" destOrd="3" presId="urn:microsoft.com/office/officeart/2005/8/layout/vList2"/>
    <dgm:cxn modelId="{2F1BA1B7-B6F9-4EA6-809E-E547112001B6}" type="presOf" srcId="{AA658AAC-5648-463A-8739-1C61F9B68A44}" destId="{6D5A2F8C-94B8-4097-8A45-8F5C4213A30C}" srcOrd="0" destOrd="0" presId="urn:microsoft.com/office/officeart/2005/8/layout/vList2"/>
    <dgm:cxn modelId="{0A98C9E6-2A72-4C46-A58E-58E50CC340DE}" srcId="{AA658AAC-5648-463A-8739-1C61F9B68A44}" destId="{0F812C3A-8101-471C-A3C2-6FF70DDEE89F}" srcOrd="2" destOrd="0" parTransId="{A3D42AD1-60D0-4F8A-BE27-1055C3F7F6C2}" sibTransId="{506BB977-F88F-4B9D-BE70-5B0B012AD678}"/>
    <dgm:cxn modelId="{1AECC6F0-37DB-46C7-9530-4D49236A7BC0}" srcId="{4DC76336-4CD5-49F4-A1E7-B3A8379B49D3}" destId="{C0BC91B4-5E64-4971-88E8-BCB85FB68200}" srcOrd="3" destOrd="0" parTransId="{ED9C3E1C-113E-48C1-8892-CB3AEF2516D2}" sibTransId="{D328E124-36DC-4417-8E4F-9A36C856BE0A}"/>
    <dgm:cxn modelId="{A551A982-5AB5-4A0C-904E-3AB91CFE0343}" type="presParOf" srcId="{6C126718-6B3B-4BC9-9655-BAA0E8C6CBD8}" destId="{93B13DFF-045C-4AF6-830E-7D0C75098E11}" srcOrd="0" destOrd="0" presId="urn:microsoft.com/office/officeart/2005/8/layout/vList2"/>
    <dgm:cxn modelId="{500F25A0-18F5-4661-BD63-512703BBE7BF}" type="presParOf" srcId="{6C126718-6B3B-4BC9-9655-BAA0E8C6CBD8}" destId="{80239D3E-B88F-49B8-B321-61C42046B15D}" srcOrd="1" destOrd="0" presId="urn:microsoft.com/office/officeart/2005/8/layout/vList2"/>
    <dgm:cxn modelId="{FA1F0E6B-2FCE-4973-9211-7247B7598AE3}" type="presParOf" srcId="{6C126718-6B3B-4BC9-9655-BAA0E8C6CBD8}" destId="{6D5A2F8C-94B8-4097-8A45-8F5C4213A30C}" srcOrd="2" destOrd="0" presId="urn:microsoft.com/office/officeart/2005/8/layout/vList2"/>
    <dgm:cxn modelId="{92CAF679-8258-4587-B8EB-1E99B42E3E5F}" type="presParOf" srcId="{6C126718-6B3B-4BC9-9655-BAA0E8C6CBD8}" destId="{F6ED2770-AEB1-46A2-9123-BB70888EDD3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F7154-EE33-49F0-965C-0E021BFB4782}">
      <dsp:nvSpPr>
        <dsp:cNvPr id="0" name=""/>
        <dsp:cNvSpPr/>
      </dsp:nvSpPr>
      <dsp:spPr>
        <a:xfrm>
          <a:off x="0" y="119840"/>
          <a:ext cx="10703515" cy="705634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DECRETO EJECUTIVO NO. </a:t>
          </a:r>
          <a:r>
            <a:rPr lang="es-MX" sz="2000" b="1" kern="1200" dirty="0" smtClean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256, </a:t>
          </a:r>
          <a:r>
            <a:rPr lang="es-MX" sz="2000" b="1" kern="1200" dirty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EMITIDO 08 DE MAYO 2024</a:t>
          </a:r>
          <a:endParaRPr lang="es-EC" sz="2000" b="1" kern="1200" dirty="0">
            <a:solidFill>
              <a:srgbClr val="2D2D93"/>
            </a:solidFill>
            <a:latin typeface="Barlow" panose="00000500000000000000" pitchFamily="2" charset="0"/>
            <a:cs typeface="Arial" panose="020B0604020202020204" pitchFamily="34" charset="0"/>
          </a:endParaRPr>
        </a:p>
      </dsp:txBody>
      <dsp:txXfrm>
        <a:off x="34446" y="154286"/>
        <a:ext cx="10634623" cy="636742"/>
      </dsp:txXfrm>
    </dsp:sp>
    <dsp:sp modelId="{0B5CD4F5-AABE-4ACD-8959-06317E677A47}">
      <dsp:nvSpPr>
        <dsp:cNvPr id="0" name=""/>
        <dsp:cNvSpPr/>
      </dsp:nvSpPr>
      <dsp:spPr>
        <a:xfrm>
          <a:off x="0" y="1094413"/>
          <a:ext cx="10703515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837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•"/>
          </a:pPr>
          <a:r>
            <a:rPr lang="es-MX" sz="1400" kern="1200" dirty="0">
              <a:latin typeface="Arial" panose="020B0604020202020204" pitchFamily="34" charset="0"/>
              <a:cs typeface="Arial" panose="020B0604020202020204" pitchFamily="34" charset="0"/>
            </a:rPr>
            <a:t>Escisión de la ARCERNNR en tres nuevas Agencias.</a:t>
          </a:r>
          <a:endParaRPr lang="es-EC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400" kern="1200" dirty="0">
              <a:latin typeface="Arial" panose="020B0604020202020204" pitchFamily="34" charset="0"/>
              <a:cs typeface="Arial" panose="020B0604020202020204" pitchFamily="34" charset="0"/>
            </a:rPr>
            <a:t>Conformación de Directorios para las 3 Agencias.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400" kern="1200" dirty="0">
              <a:latin typeface="Arial" panose="020B0604020202020204" pitchFamily="34" charset="0"/>
              <a:cs typeface="Arial" panose="020B0604020202020204" pitchFamily="34" charset="0"/>
            </a:rPr>
            <a:t>El personal técnico de la ARCERNNR pasará a formar parte de la ARCOM, ARCONEL o ARCH según su modalidad previa al Decreto Ejecutivo Nro. 1036 de mayo 2020, asegurando la seguridad jurídica administrativa.</a:t>
          </a:r>
        </a:p>
      </dsp:txBody>
      <dsp:txXfrm>
        <a:off x="0" y="1094413"/>
        <a:ext cx="10703515" cy="1076400"/>
      </dsp:txXfrm>
    </dsp:sp>
    <dsp:sp modelId="{22DE3A67-8CFD-4802-9CB5-E9D8AEDFD206}">
      <dsp:nvSpPr>
        <dsp:cNvPr id="0" name=""/>
        <dsp:cNvSpPr/>
      </dsp:nvSpPr>
      <dsp:spPr>
        <a:xfrm>
          <a:off x="0" y="2170813"/>
          <a:ext cx="10703515" cy="800909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>
              <a:solidFill>
                <a:srgbClr val="2D2D93"/>
              </a:solidFill>
              <a:latin typeface="Barlow" panose="00000500000000000000" pitchFamily="2" charset="0"/>
              <a:cs typeface="Arial" panose="020B0604020202020204" pitchFamily="34" charset="0"/>
            </a:rPr>
            <a:t>ATRIBUCIONES DE LA AGENCIA DE REGULACIÓN Y CONTROL MINERO DE ACUERDO A LA LEY Y REGLAMENTO MINERO:</a:t>
          </a:r>
          <a:endParaRPr lang="es-EC" sz="1800" b="1" kern="1200" dirty="0">
            <a:solidFill>
              <a:srgbClr val="2D2D93"/>
            </a:solidFill>
            <a:latin typeface="Barlow" panose="00000500000000000000" pitchFamily="2" charset="0"/>
            <a:cs typeface="Arial" panose="020B0604020202020204" pitchFamily="34" charset="0"/>
          </a:endParaRPr>
        </a:p>
      </dsp:txBody>
      <dsp:txXfrm>
        <a:off x="39097" y="2209910"/>
        <a:ext cx="10625321" cy="722715"/>
      </dsp:txXfrm>
    </dsp:sp>
    <dsp:sp modelId="{EA7C5626-6AC1-4E93-89FA-C9EEADCCE8D1}">
      <dsp:nvSpPr>
        <dsp:cNvPr id="0" name=""/>
        <dsp:cNvSpPr/>
      </dsp:nvSpPr>
      <dsp:spPr>
        <a:xfrm>
          <a:off x="0" y="2971723"/>
          <a:ext cx="10703515" cy="1715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837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•"/>
          </a:pPr>
          <a:endParaRPr lang="es-EC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•"/>
          </a:pPr>
          <a:r>
            <a:rPr lang="es-MX" sz="1400" kern="1200" dirty="0">
              <a:latin typeface="Arial" panose="020B0604020202020204" pitchFamily="34" charset="0"/>
              <a:cs typeface="Arial" panose="020B0604020202020204" pitchFamily="34" charset="0"/>
            </a:rPr>
            <a:t>Organismo técnico -administrativo, encargado del ejercicio de la potestad estatal de vigilancia, auditoría, intervención y control de las fases de la actividad minera que realicen la Empresa Nacional Minera, las empresas mixtas mineras, la iniciativa privada, la pequeña minería y minería artesanal y de sustento, de conformidad con las regulaciones de esta ley y sus reglamentos </a:t>
          </a:r>
          <a:endParaRPr lang="es-EC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400" kern="1200" dirty="0">
              <a:latin typeface="Arial" panose="020B0604020202020204" pitchFamily="34" charset="0"/>
              <a:cs typeface="Arial" panose="020B0604020202020204" pitchFamily="34" charset="0"/>
            </a:rPr>
            <a:t>Autonomía técnica, financiera y jurídica.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400" kern="1200" dirty="0">
              <a:latin typeface="Arial" panose="020B0604020202020204" pitchFamily="34" charset="0"/>
              <a:cs typeface="Arial" panose="020B0604020202020204" pitchFamily="34" charset="0"/>
            </a:rPr>
            <a:t>Control en todas las </a:t>
          </a:r>
          <a:r>
            <a:rPr lang="es-MX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fases de la industria minera.</a:t>
          </a:r>
          <a:endParaRPr lang="es-MX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400" kern="1200">
              <a:latin typeface="Arial" panose="020B0604020202020204" pitchFamily="34" charset="0"/>
              <a:cs typeface="Arial" panose="020B0604020202020204" pitchFamily="34" charset="0"/>
            </a:rPr>
            <a:t>Adscripción al Ministerio Sectorial.</a:t>
          </a:r>
          <a:endParaRPr lang="es-MX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400" kern="1200" dirty="0">
              <a:latin typeface="Arial" panose="020B0604020202020204" pitchFamily="34" charset="0"/>
              <a:cs typeface="Arial" panose="020B0604020202020204" pitchFamily="34" charset="0"/>
            </a:rPr>
            <a:t>Vigilancia y auditoría del sector minero.</a:t>
          </a:r>
        </a:p>
      </dsp:txBody>
      <dsp:txXfrm>
        <a:off x="0" y="2971723"/>
        <a:ext cx="10703515" cy="1715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DE2D3-D405-44DF-A5F0-4AC7F270924D}">
      <dsp:nvSpPr>
        <dsp:cNvPr id="0" name=""/>
        <dsp:cNvSpPr/>
      </dsp:nvSpPr>
      <dsp:spPr>
        <a:xfrm>
          <a:off x="322" y="392548"/>
          <a:ext cx="1766145" cy="2119162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0861" rIns="40005" bIns="0" numCol="1" spcCol="1270" anchor="t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b="1" kern="1200" dirty="0"/>
        </a:p>
      </dsp:txBody>
      <dsp:txXfrm rot="16200000">
        <a:off x="-691920" y="1084790"/>
        <a:ext cx="1737713" cy="353229"/>
      </dsp:txXfrm>
    </dsp:sp>
    <dsp:sp modelId="{828249A8-A895-4126-A1E4-A001FB30AD83}">
      <dsp:nvSpPr>
        <dsp:cNvPr id="0" name=""/>
        <dsp:cNvSpPr/>
      </dsp:nvSpPr>
      <dsp:spPr>
        <a:xfrm>
          <a:off x="353538" y="392548"/>
          <a:ext cx="1315778" cy="21191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Operativos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>
              <a:latin typeface="Arial" panose="020B0604020202020204" pitchFamily="34" charset="0"/>
              <a:cs typeface="Arial" panose="020B0604020202020204" pitchFamily="34" charset="0"/>
            </a:rPr>
            <a:t>133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funcionarios</a:t>
          </a:r>
        </a:p>
      </dsp:txBody>
      <dsp:txXfrm>
        <a:off x="353538" y="392548"/>
        <a:ext cx="1315778" cy="2119162"/>
      </dsp:txXfrm>
    </dsp:sp>
    <dsp:sp modelId="{BC56E7AA-B404-455F-A1CB-18B12EFC663E}">
      <dsp:nvSpPr>
        <dsp:cNvPr id="0" name=""/>
        <dsp:cNvSpPr/>
      </dsp:nvSpPr>
      <dsp:spPr>
        <a:xfrm>
          <a:off x="1828276" y="392548"/>
          <a:ext cx="1765969" cy="2119162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0861" rIns="40005" bIns="0" numCol="1" spcCol="1270" anchor="t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b="1" kern="1200" dirty="0"/>
        </a:p>
      </dsp:txBody>
      <dsp:txXfrm rot="16200000">
        <a:off x="1136016" y="1084807"/>
        <a:ext cx="1737713" cy="353193"/>
      </dsp:txXfrm>
    </dsp:sp>
    <dsp:sp modelId="{B81DFEB6-AB11-4ECE-97D4-C48F05DF20BB}">
      <dsp:nvSpPr>
        <dsp:cNvPr id="0" name=""/>
        <dsp:cNvSpPr/>
      </dsp:nvSpPr>
      <dsp:spPr>
        <a:xfrm rot="5400000">
          <a:off x="1681322" y="2077587"/>
          <a:ext cx="311569" cy="26489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DB0D28-1999-49E3-B66F-59A55E1D7BCE}">
      <dsp:nvSpPr>
        <dsp:cNvPr id="0" name=""/>
        <dsp:cNvSpPr/>
      </dsp:nvSpPr>
      <dsp:spPr>
        <a:xfrm>
          <a:off x="2181470" y="392548"/>
          <a:ext cx="1315647" cy="21191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Matriz</a:t>
          </a:r>
          <a:endParaRPr lang="es-ES" sz="1400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funcionario</a:t>
          </a:r>
        </a:p>
      </dsp:txBody>
      <dsp:txXfrm>
        <a:off x="2181470" y="392548"/>
        <a:ext cx="1315647" cy="2119162"/>
      </dsp:txXfrm>
    </dsp:sp>
    <dsp:sp modelId="{4A59AE6C-B511-4C90-A50B-785DC8C5D2F1}">
      <dsp:nvSpPr>
        <dsp:cNvPr id="0" name=""/>
        <dsp:cNvSpPr/>
      </dsp:nvSpPr>
      <dsp:spPr>
        <a:xfrm>
          <a:off x="3656054" y="392548"/>
          <a:ext cx="1765969" cy="2119162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0861" rIns="40005" bIns="0" numCol="1" spcCol="1270" anchor="t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b="1" kern="1200" dirty="0"/>
        </a:p>
      </dsp:txBody>
      <dsp:txXfrm rot="16200000">
        <a:off x="2963794" y="1084807"/>
        <a:ext cx="1737713" cy="353193"/>
      </dsp:txXfrm>
    </dsp:sp>
    <dsp:sp modelId="{8A6057EB-A5F8-4E0F-8F44-2E1A598535B6}">
      <dsp:nvSpPr>
        <dsp:cNvPr id="0" name=""/>
        <dsp:cNvSpPr/>
      </dsp:nvSpPr>
      <dsp:spPr>
        <a:xfrm rot="5400000">
          <a:off x="3509100" y="2077587"/>
          <a:ext cx="311569" cy="26489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B6436-AD5D-401D-B025-78CF054A010B}">
      <dsp:nvSpPr>
        <dsp:cNvPr id="0" name=""/>
        <dsp:cNvSpPr/>
      </dsp:nvSpPr>
      <dsp:spPr>
        <a:xfrm>
          <a:off x="4009248" y="392548"/>
          <a:ext cx="1315647" cy="21191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Distritales</a:t>
          </a:r>
          <a:endParaRPr lang="es-ES" sz="1400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 funcionario</a:t>
          </a:r>
        </a:p>
      </dsp:txBody>
      <dsp:txXfrm>
        <a:off x="4009248" y="392548"/>
        <a:ext cx="1315647" cy="21191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DE2D3-D405-44DF-A5F0-4AC7F270924D}">
      <dsp:nvSpPr>
        <dsp:cNvPr id="0" name=""/>
        <dsp:cNvSpPr/>
      </dsp:nvSpPr>
      <dsp:spPr>
        <a:xfrm>
          <a:off x="4196" y="378144"/>
          <a:ext cx="1866066" cy="2147969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4290" rIns="44450" bIns="0" numCol="1" spcCol="1270" anchor="t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b="1" kern="1200" dirty="0"/>
        </a:p>
      </dsp:txBody>
      <dsp:txXfrm rot="16200000">
        <a:off x="-689863" y="1072205"/>
        <a:ext cx="1761335" cy="373213"/>
      </dsp:txXfrm>
    </dsp:sp>
    <dsp:sp modelId="{828249A8-A895-4126-A1E4-A001FB30AD83}">
      <dsp:nvSpPr>
        <dsp:cNvPr id="0" name=""/>
        <dsp:cNvSpPr/>
      </dsp:nvSpPr>
      <dsp:spPr>
        <a:xfrm>
          <a:off x="371893" y="378144"/>
          <a:ext cx="1390219" cy="214796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1435" rIns="0" bIns="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 dirty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Operativos</a:t>
          </a:r>
          <a:endParaRPr lang="es-ES" sz="1400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>
              <a:latin typeface="Arial" panose="020B0604020202020204" pitchFamily="34" charset="0"/>
              <a:cs typeface="Arial" panose="020B0604020202020204" pitchFamily="34" charset="0"/>
            </a:rPr>
            <a:t>142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funcionarios</a:t>
          </a:r>
          <a:endParaRPr lang="es-E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1893" y="378144"/>
        <a:ext cx="1390219" cy="2147969"/>
      </dsp:txXfrm>
    </dsp:sp>
    <dsp:sp modelId="{BC56E7AA-B404-455F-A1CB-18B12EFC663E}">
      <dsp:nvSpPr>
        <dsp:cNvPr id="0" name=""/>
        <dsp:cNvSpPr/>
      </dsp:nvSpPr>
      <dsp:spPr>
        <a:xfrm>
          <a:off x="1932912" y="378144"/>
          <a:ext cx="1789974" cy="2147969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4290" rIns="44450" bIns="0" numCol="1" spcCol="1270" anchor="t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b="1" kern="1200" dirty="0"/>
        </a:p>
      </dsp:txBody>
      <dsp:txXfrm rot="16200000">
        <a:off x="1231242" y="1079814"/>
        <a:ext cx="1761335" cy="357994"/>
      </dsp:txXfrm>
    </dsp:sp>
    <dsp:sp modelId="{B81DFEB6-AB11-4ECE-97D4-C48F05DF20BB}">
      <dsp:nvSpPr>
        <dsp:cNvPr id="0" name=""/>
        <dsp:cNvSpPr/>
      </dsp:nvSpPr>
      <dsp:spPr>
        <a:xfrm rot="5400000">
          <a:off x="1783951" y="2086192"/>
          <a:ext cx="315822" cy="26849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DB0D28-1999-49E3-B66F-59A55E1D7BCE}">
      <dsp:nvSpPr>
        <dsp:cNvPr id="0" name=""/>
        <dsp:cNvSpPr/>
      </dsp:nvSpPr>
      <dsp:spPr>
        <a:xfrm>
          <a:off x="2290907" y="378144"/>
          <a:ext cx="1333531" cy="214796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Matriz</a:t>
          </a:r>
          <a:endParaRPr lang="es-ES" sz="1400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Arial" panose="020B0604020202020204" pitchFamily="34" charset="0"/>
              <a:cs typeface="Arial" panose="020B0604020202020204" pitchFamily="34" charset="0"/>
            </a:rPr>
            <a:t>16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 funcionarios</a:t>
          </a:r>
        </a:p>
      </dsp:txBody>
      <dsp:txXfrm>
        <a:off x="2290907" y="378144"/>
        <a:ext cx="1333531" cy="2147969"/>
      </dsp:txXfrm>
    </dsp:sp>
    <dsp:sp modelId="{4A59AE6C-B511-4C90-A50B-785DC8C5D2F1}">
      <dsp:nvSpPr>
        <dsp:cNvPr id="0" name=""/>
        <dsp:cNvSpPr/>
      </dsp:nvSpPr>
      <dsp:spPr>
        <a:xfrm>
          <a:off x="3785536" y="378144"/>
          <a:ext cx="1789974" cy="2147969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4290" rIns="44450" bIns="0" numCol="1" spcCol="1270" anchor="t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b="1" kern="1200" dirty="0"/>
        </a:p>
      </dsp:txBody>
      <dsp:txXfrm rot="16200000">
        <a:off x="3083866" y="1079814"/>
        <a:ext cx="1761335" cy="357994"/>
      </dsp:txXfrm>
    </dsp:sp>
    <dsp:sp modelId="{8A6057EB-A5F8-4E0F-8F44-2E1A598535B6}">
      <dsp:nvSpPr>
        <dsp:cNvPr id="0" name=""/>
        <dsp:cNvSpPr/>
      </dsp:nvSpPr>
      <dsp:spPr>
        <a:xfrm rot="5400000">
          <a:off x="3636575" y="2086192"/>
          <a:ext cx="315822" cy="26849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B6436-AD5D-401D-B025-78CF054A010B}">
      <dsp:nvSpPr>
        <dsp:cNvPr id="0" name=""/>
        <dsp:cNvSpPr/>
      </dsp:nvSpPr>
      <dsp:spPr>
        <a:xfrm>
          <a:off x="4143531" y="378144"/>
          <a:ext cx="1333531" cy="214796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Directores Distritales</a:t>
          </a:r>
          <a:endParaRPr lang="es-ES" sz="1400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funcionarios</a:t>
          </a:r>
        </a:p>
      </dsp:txBody>
      <dsp:txXfrm>
        <a:off x="4143531" y="378144"/>
        <a:ext cx="1333531" cy="21479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C7B3A-4AEF-4B2E-88DF-C59CCDEA969D}">
      <dsp:nvSpPr>
        <dsp:cNvPr id="0" name=""/>
        <dsp:cNvSpPr/>
      </dsp:nvSpPr>
      <dsp:spPr>
        <a:xfrm>
          <a:off x="0" y="770850"/>
          <a:ext cx="5836023" cy="12600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D1CC3-E82D-4D18-BD8C-3AAD94D59317}">
      <dsp:nvSpPr>
        <dsp:cNvPr id="0" name=""/>
        <dsp:cNvSpPr/>
      </dsp:nvSpPr>
      <dsp:spPr>
        <a:xfrm>
          <a:off x="291801" y="32850"/>
          <a:ext cx="4085216" cy="1476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411" tIns="0" rIns="154411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MX" sz="12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ACUERDO MINISTERIAL NRO. MPCEIP-MPCEIP-2024-0079-A DE 17 DE OCTUBRE DE 2024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MX" sz="1200" kern="1200" dirty="0">
              <a:latin typeface="Arial" panose="020B0604020202020204" pitchFamily="34" charset="0"/>
              <a:cs typeface="Arial" panose="020B0604020202020204" pitchFamily="34" charset="0"/>
            </a:rPr>
            <a:t>Establece la normativa para aplicar la Política de Estado de la Mejora Regulatoria en las entidades con facultades de regulación y control. </a:t>
          </a:r>
          <a:endParaRPr lang="es-EC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3853" y="104902"/>
        <a:ext cx="3941112" cy="1331896"/>
      </dsp:txXfrm>
    </dsp:sp>
    <dsp:sp modelId="{B8B9D016-135C-4FF3-992A-FDA33ADFC8EE}">
      <dsp:nvSpPr>
        <dsp:cNvPr id="0" name=""/>
        <dsp:cNvSpPr/>
      </dsp:nvSpPr>
      <dsp:spPr>
        <a:xfrm>
          <a:off x="0" y="3038850"/>
          <a:ext cx="5836023" cy="12600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D43457-9EE9-4E06-853D-380B30923850}">
      <dsp:nvSpPr>
        <dsp:cNvPr id="0" name=""/>
        <dsp:cNvSpPr/>
      </dsp:nvSpPr>
      <dsp:spPr>
        <a:xfrm>
          <a:off x="291801" y="2300851"/>
          <a:ext cx="4085216" cy="1476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411" tIns="0" rIns="154411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MX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Emisión </a:t>
          </a:r>
          <a:r>
            <a:rPr lang="es-MX" sz="1200" kern="1200" dirty="0">
              <a:latin typeface="Arial" panose="020B0604020202020204" pitchFamily="34" charset="0"/>
              <a:cs typeface="Arial" panose="020B0604020202020204" pitchFamily="34" charset="0"/>
            </a:rPr>
            <a:t>resolución No ARCOM-ARCOM-2024-0013-R 18 dic 2024 “Directrices de Control de Exportaciones de Minerales sin perjuicio de los requisitos establecidos en el Reglamento para el Control”.</a:t>
          </a:r>
          <a:endParaRPr lang="es-EC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3853" y="2372903"/>
        <a:ext cx="3941112" cy="13318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C20CB-E6A0-43F9-89C9-A2F5C4AFDBFA}">
      <dsp:nvSpPr>
        <dsp:cNvPr id="0" name=""/>
        <dsp:cNvSpPr/>
      </dsp:nvSpPr>
      <dsp:spPr>
        <a:xfrm>
          <a:off x="0" y="8469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Napo: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6 </a:t>
          </a:r>
        </a:p>
      </dsp:txBody>
      <dsp:txXfrm>
        <a:off x="20418" y="28887"/>
        <a:ext cx="5718614" cy="377438"/>
      </dsp:txXfrm>
    </dsp:sp>
    <dsp:sp modelId="{90B48673-137A-4B02-80B4-F354C8529118}">
      <dsp:nvSpPr>
        <dsp:cNvPr id="0" name=""/>
        <dsp:cNvSpPr/>
      </dsp:nvSpPr>
      <dsp:spPr>
        <a:xfrm>
          <a:off x="0" y="464184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Azuay: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 13</a:t>
          </a:r>
        </a:p>
      </dsp:txBody>
      <dsp:txXfrm>
        <a:off x="20418" y="484602"/>
        <a:ext cx="5718614" cy="377438"/>
      </dsp:txXfrm>
    </dsp:sp>
    <dsp:sp modelId="{06A72565-81AF-4DE2-A769-6C6367D7D43A}">
      <dsp:nvSpPr>
        <dsp:cNvPr id="0" name=""/>
        <dsp:cNvSpPr/>
      </dsp:nvSpPr>
      <dsp:spPr>
        <a:xfrm>
          <a:off x="0" y="919899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Imbabura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: 13</a:t>
          </a:r>
        </a:p>
      </dsp:txBody>
      <dsp:txXfrm>
        <a:off x="20418" y="940317"/>
        <a:ext cx="5718614" cy="377438"/>
      </dsp:txXfrm>
    </dsp:sp>
    <dsp:sp modelId="{CC8C7060-F520-4FE5-8697-A50A0931988C}">
      <dsp:nvSpPr>
        <dsp:cNvPr id="0" name=""/>
        <dsp:cNvSpPr/>
      </dsp:nvSpPr>
      <dsp:spPr>
        <a:xfrm>
          <a:off x="0" y="1375614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Morona Santiago: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11</a:t>
          </a:r>
        </a:p>
      </dsp:txBody>
      <dsp:txXfrm>
        <a:off x="20418" y="1396032"/>
        <a:ext cx="5718614" cy="377438"/>
      </dsp:txXfrm>
    </dsp:sp>
    <dsp:sp modelId="{B4FE8600-BE37-4436-A7DA-A908FBB74C51}">
      <dsp:nvSpPr>
        <dsp:cNvPr id="0" name=""/>
        <dsp:cNvSpPr/>
      </dsp:nvSpPr>
      <dsp:spPr>
        <a:xfrm>
          <a:off x="0" y="1831329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El Oro: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13</a:t>
          </a:r>
        </a:p>
      </dsp:txBody>
      <dsp:txXfrm>
        <a:off x="20418" y="1851747"/>
        <a:ext cx="5718614" cy="377438"/>
      </dsp:txXfrm>
    </dsp:sp>
    <dsp:sp modelId="{7DEF7132-D00A-40C4-8AFD-096C6E1AC045}">
      <dsp:nvSpPr>
        <dsp:cNvPr id="0" name=""/>
        <dsp:cNvSpPr/>
      </dsp:nvSpPr>
      <dsp:spPr>
        <a:xfrm>
          <a:off x="0" y="2287044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Loja: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</a:p>
      </dsp:txBody>
      <dsp:txXfrm>
        <a:off x="20418" y="2307462"/>
        <a:ext cx="5718614" cy="377438"/>
      </dsp:txXfrm>
    </dsp:sp>
    <dsp:sp modelId="{6A605CF6-3EB4-4400-BC3F-8EE6C0E9B2FE}">
      <dsp:nvSpPr>
        <dsp:cNvPr id="0" name=""/>
        <dsp:cNvSpPr/>
      </dsp:nvSpPr>
      <dsp:spPr>
        <a:xfrm>
          <a:off x="0" y="2742759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Zamora Chinchipe: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</a:p>
      </dsp:txBody>
      <dsp:txXfrm>
        <a:off x="20418" y="2763177"/>
        <a:ext cx="5718614" cy="377438"/>
      </dsp:txXfrm>
    </dsp:sp>
    <dsp:sp modelId="{59D2E606-B070-4AE2-8403-A78CCA304AD8}">
      <dsp:nvSpPr>
        <dsp:cNvPr id="0" name=""/>
        <dsp:cNvSpPr/>
      </dsp:nvSpPr>
      <dsp:spPr>
        <a:xfrm>
          <a:off x="0" y="3198474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Chimborazo: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sp:txBody>
      <dsp:txXfrm>
        <a:off x="20418" y="3218892"/>
        <a:ext cx="5718614" cy="377438"/>
      </dsp:txXfrm>
    </dsp:sp>
    <dsp:sp modelId="{B3BEAE7D-4655-4640-8DEF-4236FEC0ECED}">
      <dsp:nvSpPr>
        <dsp:cNvPr id="0" name=""/>
        <dsp:cNvSpPr/>
      </dsp:nvSpPr>
      <dsp:spPr>
        <a:xfrm>
          <a:off x="0" y="3654189"/>
          <a:ext cx="5759450" cy="418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2D2D93"/>
              </a:solidFill>
              <a:latin typeface="Arial" panose="020B0604020202020204" pitchFamily="34" charset="0"/>
              <a:cs typeface="Arial" panose="020B0604020202020204" pitchFamily="34" charset="0"/>
            </a:rPr>
            <a:t>Guayas: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sp:txBody>
      <dsp:txXfrm>
        <a:off x="20418" y="3674607"/>
        <a:ext cx="5718614" cy="3774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B13DFF-045C-4AF6-830E-7D0C75098E11}">
      <dsp:nvSpPr>
        <dsp:cNvPr id="0" name=""/>
        <dsp:cNvSpPr/>
      </dsp:nvSpPr>
      <dsp:spPr>
        <a:xfrm>
          <a:off x="0" y="3595"/>
          <a:ext cx="8822933" cy="59255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>
              <a:solidFill>
                <a:srgbClr val="4C3DA8"/>
              </a:solidFill>
              <a:latin typeface="Barlow" panose="00000500000000000000" pitchFamily="2" charset="0"/>
            </a:rPr>
            <a:t>EJE: FORTALECIMIENTO INSTITUCIONAL</a:t>
          </a:r>
          <a:endParaRPr lang="es-EC" sz="3200" kern="1200" dirty="0">
            <a:solidFill>
              <a:srgbClr val="4C3DA8"/>
            </a:solidFill>
            <a:latin typeface="Barlow" panose="00000500000000000000" pitchFamily="2" charset="0"/>
          </a:endParaRPr>
        </a:p>
      </dsp:txBody>
      <dsp:txXfrm>
        <a:off x="28926" y="32521"/>
        <a:ext cx="8765081" cy="534703"/>
      </dsp:txXfrm>
    </dsp:sp>
    <dsp:sp modelId="{80239D3E-B88F-49B8-B321-61C42046B15D}">
      <dsp:nvSpPr>
        <dsp:cNvPr id="0" name=""/>
        <dsp:cNvSpPr/>
      </dsp:nvSpPr>
      <dsp:spPr>
        <a:xfrm>
          <a:off x="0" y="596151"/>
          <a:ext cx="8822933" cy="129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128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endParaRPr lang="es-EC" sz="20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Aprobación de Instrumentos de </a:t>
          </a:r>
          <a:r>
            <a:rPr lang="es-MX" sz="20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Institucionalidad.</a:t>
          </a:r>
          <a:endParaRPr lang="es-EC" sz="20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Implementación de Direcciones Distritales y Oficinas </a:t>
          </a:r>
          <a:r>
            <a:rPr lang="es-MX" sz="20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Técnicas.</a:t>
          </a:r>
          <a:endParaRPr lang="es-MX" sz="20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Digitalización Libros Repertorios del Catastro Minero.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endParaRPr lang="es-MX" sz="20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96151"/>
        <a:ext cx="8822933" cy="1297979"/>
      </dsp:txXfrm>
    </dsp:sp>
    <dsp:sp modelId="{6D5A2F8C-94B8-4097-8A45-8F5C4213A30C}">
      <dsp:nvSpPr>
        <dsp:cNvPr id="0" name=""/>
        <dsp:cNvSpPr/>
      </dsp:nvSpPr>
      <dsp:spPr>
        <a:xfrm>
          <a:off x="0" y="1894131"/>
          <a:ext cx="8822933" cy="59255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rPr>
            <a:t>EJE DE CONTROL:</a:t>
          </a:r>
          <a:endParaRPr lang="es-EC" sz="3200" kern="1200" dirty="0">
            <a:solidFill>
              <a:srgbClr val="4C3DA8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926" y="1923057"/>
        <a:ext cx="8765081" cy="534703"/>
      </dsp:txXfrm>
    </dsp:sp>
    <dsp:sp modelId="{F6ED2770-AEB1-46A2-9123-BB70888EDD3C}">
      <dsp:nvSpPr>
        <dsp:cNvPr id="0" name=""/>
        <dsp:cNvSpPr/>
      </dsp:nvSpPr>
      <dsp:spPr>
        <a:xfrm>
          <a:off x="0" y="2486687"/>
          <a:ext cx="8822933" cy="2462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128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endParaRPr lang="es-EC" sz="2000" kern="1200" dirty="0">
            <a:solidFill>
              <a:schemeClr val="bg1">
                <a:lumMod val="95000"/>
              </a:schemeClr>
            </a:solidFill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Planificar y ejecutar inspecciones interinstitucionales a concesiones mineras.</a:t>
          </a:r>
          <a:endParaRPr lang="es-EC" sz="2000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Zonificación de áreas de minería ilegal </a:t>
          </a:r>
          <a:r>
            <a:rPr lang="es-MX" sz="2000" kern="1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ejecutar operaciones sostenidas con el apoyo de FFAA y PN.</a:t>
          </a:r>
          <a:endParaRPr lang="es-MX" sz="2000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Automatización de procesos y migración de base de datos al </a:t>
          </a:r>
          <a:r>
            <a:rPr lang="es-MX" sz="2000" kern="1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nuevo SIGMIN.</a:t>
          </a:r>
          <a:endParaRPr lang="es-MX" sz="2000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Materialización de proyectos BID a través del MEM.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••"/>
          </a:pPr>
          <a:r>
            <a:rPr lang="es-MX" sz="2000" kern="1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Desarrollar capacidades tecnológicas, técnico-operativas y control de minerales exportables para el ejercer el control.</a:t>
          </a:r>
          <a:endParaRPr lang="es-MX" sz="2000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486687"/>
        <a:ext cx="8822933" cy="2462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4EC60-C67F-4A0F-924A-824194ABB55A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6E5F9-0AEB-4784-9FF2-23D19C06B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75743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PORTADA: CAMBIAR LA FOTOGRAFÍA DE ACUERDO A LA AUTORIDAD DE LA INSTITUCIÓN.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C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LA FOTOGRAFÍA DEBE REUNIR CRITERIOS ESTÉTICOS Y MOSTRAR LA GESTIÓN DE LA AUTORIDAD EN TERRITORIO.</a:t>
            </a:r>
            <a:endParaRPr dirty="0"/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721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0916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0921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4898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5912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b="1" dirty="0" smtClean="0"/>
              <a:t>SOULMETALS S.A.: Alta Concentración en Exportaciones de Oro</a:t>
            </a:r>
          </a:p>
          <a:p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Durante el 2023 realizó </a:t>
            </a:r>
            <a:r>
              <a:rPr lang="es-MX" b="1" dirty="0" smtClean="0"/>
              <a:t>63 exportaciones</a:t>
            </a:r>
            <a:r>
              <a:rPr lang="es-MX" dirty="0" smtClean="0"/>
              <a:t> de oro.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Movilizó </a:t>
            </a:r>
            <a:r>
              <a:rPr lang="es-MX" b="1" dirty="0" smtClean="0"/>
              <a:t>1,76 toneladas</a:t>
            </a:r>
            <a:r>
              <a:rPr lang="es-MX" dirty="0" smtClean="0"/>
              <a:t>, equivalente al </a:t>
            </a:r>
            <a:r>
              <a:rPr lang="es-MX" b="1" dirty="0" smtClean="0"/>
              <a:t>54,86% del total exportado</a:t>
            </a:r>
            <a:r>
              <a:rPr lang="es-MX" dirty="0" smtClean="0"/>
              <a:t> bajo Licencias de Comercialización.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Generó </a:t>
            </a:r>
            <a:r>
              <a:rPr lang="es-MX" b="1" dirty="0" smtClean="0"/>
              <a:t>USD 105,4 millones</a:t>
            </a:r>
            <a:r>
              <a:rPr lang="es-MX" dirty="0" smtClean="0"/>
              <a:t> en ingresos.</a:t>
            </a:r>
          </a:p>
          <a:p>
            <a:r>
              <a:rPr lang="es-MX" dirty="0" smtClean="0"/>
              <a:t>📌 </a:t>
            </a:r>
            <a:r>
              <a:rPr lang="es-MX" b="1" dirty="0" smtClean="0"/>
              <a:t>Debido al volumen e impacto</a:t>
            </a:r>
            <a:r>
              <a:rPr lang="es-MX" dirty="0" smtClean="0"/>
              <a:t>, se solicitó intervención del </a:t>
            </a:r>
            <a:r>
              <a:rPr lang="es-MX" b="1" dirty="0" smtClean="0"/>
              <a:t>SRI y la UAFE</a:t>
            </a:r>
            <a:r>
              <a:rPr lang="es-MX" dirty="0" smtClean="0"/>
              <a:t> para verificar transparencia, trazabilidad y cumplimiento normativo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1737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5840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3982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1171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0818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9196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6204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2150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68500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034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PORTADA 1: SOLO AGREGAR EL TÍTULO DE LA PRESENTACIÓN Y CAMBIAR EL NOMBRE DE LA INSTITUCIÓN</a:t>
            </a: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2115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897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/>
              <a:t>CIERRE: EL CIERRE DEBERÁ SER DISEÑADO POR CADA INSTITUCIÓN DE ACUERDO AL MODELO</a:t>
            </a:r>
            <a:endParaRPr dirty="0"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BBFA8-720B-4328-800B-5266A8490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D61A83-CBB9-42DC-9C3C-8DB94939C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D2DF09-EE19-4319-BA7D-E598E3F5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C08A18-2706-4E2D-94FF-F13FFE62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679FAC-5999-4213-B244-8F5C8CF60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7283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647CE-845A-4963-ACF8-F195740E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F1157D-D761-42B0-A37F-83C5E8FA8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0EB084-5BB0-4947-B4A3-B14E44ED8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8AFC39-DB18-439A-8AC9-C7E609196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8B607E-0FBA-4CE6-A55D-60ECA224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73534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38424-7ADD-48A4-9EB2-B2F4B492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61D13C-3B1F-4F90-81F7-790316D99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C5C113-D248-4398-A1C6-F6CBB6DBE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C30770-4AE1-4D16-A825-8AEC6B44E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4F80DB-EB14-424A-9C8B-20D85DBAE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764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44EF6-B1E3-49D9-9EA0-FB92CB8C4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CB4E91-3C87-4714-A032-95A37E7206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75E03E-0BC2-4BBA-9049-2E7898110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AC0B81-BF96-4E9F-AD88-10E3CAD7F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D10476-C584-4E04-AD9D-F32382820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C23C40-A01D-4462-8B9C-9F8DE29A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235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84EEE-60B1-471C-B12A-3E2784ECA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6A2E60-C1D0-40E6-A97A-4C9EFAEB5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51EA6C-7832-4025-8CE0-FEAAEDC97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79642C-687C-48BA-9D82-794FFD8E9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9D718FD-CA6B-4676-BD97-7086CD98E3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C17B722-A72D-47CD-BB0D-F23D7DAF0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7FA695-23A3-4E70-962E-9979534C7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11EDC4F-C32A-4CB8-9733-A6540AF8D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0053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B4B43-8796-4728-ABC7-DECF4A96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33F3D9-D4B7-4F0C-85BA-8C68F6029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066971-FC8B-4A90-BA3F-FFBE7A907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0A6BB6-C1C2-400A-A36B-4E4B94DC2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05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D29FB25-04CF-4561-83FE-34DF1266A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67B29D-B189-430C-BD4D-1AC39EC8A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B36992-7F30-4FF0-8F74-018BF4E4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4335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9F466-3D7D-41B6-9027-2ED2B61A4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B47D12-E5A7-483C-870F-FF40C9AE8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1063CE-CC0B-4F72-9ED9-1300DD6132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A149E1-D0F9-4B55-86A9-2CB70955E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67B5E9-F792-404E-BE05-2CFDA63BA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D9EEB5-2E68-4F01-A498-85A65792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0227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2C35DE-D959-4D82-B685-D78AF94D3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2CE4CD3-F7E7-40BE-8788-5771A9991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7F5BF5-5235-4016-89C8-D5D5809B0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5CE3E7-D2D9-4BD2-8F29-802B872D2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34F5D-CF5E-4F59-B47E-5D734D31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376323-DBD5-4DC8-B724-56499CED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686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3FC89-7C84-43B4-BCCF-0721B8244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8BDB6A-F41B-4911-A46B-1AE1C2F5B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60EC20-CAFE-46D7-9C47-F750CFD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EA46A9-1B3E-4812-85A5-6D512CC99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F88DCF-7E27-4138-838E-56BAF7EA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2167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711022-1E7B-4C5A-B2C6-FD797AB64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2F71F0A-1845-460B-9202-D124172C9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20F753-8BCD-485D-BA54-B45E0213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8380C2-9660-460F-AFFB-6AD1311FE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A67263-720C-4BC6-8AB9-0F20AD11B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7760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E9D4F29-51B4-4A5D-88E2-E8550974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E193BB-DC6D-4DFC-AA1B-40CA7FEA4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E53FBF-2758-4822-8296-71DE8E38A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89122-E194-41CF-B84B-0E357E712716}" type="datetimeFigureOut">
              <a:rPr lang="es-EC" smtClean="0"/>
              <a:t>4/7/2025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BD724C-1BE3-459B-AA06-12AB045A0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4EDC27-6A24-4412-BA4F-EC486DBA3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F165D-A0CD-4AB6-AD7B-DEC214B2B8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7264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openxmlformats.org/officeDocument/2006/relationships/image" Target="../media/image5.png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5.png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5.png"/><Relationship Id="rId9" Type="http://schemas.microsoft.com/office/2007/relationships/diagramDrawing" Target="../diagrams/drawin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1.png"/><Relationship Id="rId9" Type="http://schemas.microsoft.com/office/2007/relationships/diagramDrawing" Target="../diagrams/drawin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8BDF47F-B6FE-489B-BC1F-5FE6B6436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71A80F2-CF0C-0342-8C9E-D5ECFB5F6B11}"/>
              </a:ext>
            </a:extLst>
          </p:cNvPr>
          <p:cNvSpPr/>
          <p:nvPr/>
        </p:nvSpPr>
        <p:spPr>
          <a:xfrm>
            <a:off x="968325" y="0"/>
            <a:ext cx="4061012" cy="6858000"/>
          </a:xfrm>
          <a:prstGeom prst="rect">
            <a:avLst/>
          </a:prstGeom>
          <a:gradFill flip="none" rotWithShape="1">
            <a:gsLst>
              <a:gs pos="0">
                <a:srgbClr val="2D2D8C"/>
              </a:gs>
              <a:gs pos="100000">
                <a:srgbClr val="3D0845">
                  <a:alpha val="0"/>
                  <a:lumMod val="10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B6B6763-9FA0-6E4D-AA94-8B86426A9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075" y="1338000"/>
            <a:ext cx="3340785" cy="225015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9775212-3056-4781-9323-08DE7A9E6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529" y="4386983"/>
            <a:ext cx="3508331" cy="137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79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500" b="1" dirty="0">
                <a:solidFill>
                  <a:srgbClr val="4C3DA8"/>
                </a:solidFill>
              </a:rPr>
              <a:t>CREACIÓN ARCOM / BASE LEGAL</a:t>
            </a:r>
            <a:endParaRPr lang="es-ES" sz="2500" b="1" u="none" strike="noStrike" cap="none" dirty="0">
              <a:solidFill>
                <a:srgbClr val="4C3DA8"/>
              </a:solidFill>
              <a:ea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9769458" y="6344742"/>
            <a:ext cx="1593307" cy="427337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E03A40B-017C-4FBC-9185-ED19C25553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007921"/>
              </p:ext>
            </p:extLst>
          </p:nvPr>
        </p:nvGraphicFramePr>
        <p:xfrm>
          <a:off x="820614" y="843660"/>
          <a:ext cx="10703515" cy="5076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44DFC13-8FA1-439F-A2A3-EFBA3B187EC1}"/>
              </a:ext>
            </a:extLst>
          </p:cNvPr>
          <p:cNvSpPr/>
          <p:nvPr/>
        </p:nvSpPr>
        <p:spPr>
          <a:xfrm>
            <a:off x="2669413" y="5822927"/>
            <a:ext cx="7005916" cy="61856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800" b="1" dirty="0">
              <a:solidFill>
                <a:srgbClr val="2D2D93"/>
              </a:solidFill>
              <a:latin typeface="Barlow" panose="00000500000000000000" pitchFamily="2" charset="0"/>
            </a:endParaRPr>
          </a:p>
          <a:p>
            <a:pPr algn="ctr"/>
            <a:r>
              <a:rPr lang="es-MX" sz="1800" b="1" dirty="0">
                <a:solidFill>
                  <a:srgbClr val="2D2D93"/>
                </a:solidFill>
                <a:latin typeface="Barlow" panose="00000500000000000000" pitchFamily="2" charset="0"/>
              </a:rPr>
              <a:t>INICIO DE OPERACIONES</a:t>
            </a:r>
          </a:p>
          <a:p>
            <a:pPr algn="ctr"/>
            <a:r>
              <a:rPr lang="es-MX" sz="1800" dirty="0">
                <a:solidFill>
                  <a:srgbClr val="2D2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de agosto de 2024 – operativamente el 09 de agosto de 2024.</a:t>
            </a:r>
          </a:p>
          <a:p>
            <a:pPr algn="ctr"/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C" sz="2500" b="1" dirty="0">
                <a:solidFill>
                  <a:srgbClr val="2D2D93"/>
                </a:solidFill>
                <a:latin typeface="Barlow" panose="00000500000000000000" pitchFamily="2" charset="0"/>
              </a:rPr>
              <a:t>Contexto Estratégico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9325704" y="6322018"/>
            <a:ext cx="1593307" cy="42733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39C97CA-B660-4647-A39C-043138DBF160}"/>
              </a:ext>
            </a:extLst>
          </p:cNvPr>
          <p:cNvSpPr txBox="1"/>
          <p:nvPr/>
        </p:nvSpPr>
        <p:spPr>
          <a:xfrm>
            <a:off x="3527610" y="1039399"/>
            <a:ext cx="51367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rgbClr val="FFC000"/>
                </a:solidFill>
                <a:latin typeface="Barlow" panose="00000500000000000000" pitchFamily="2" charset="0"/>
              </a:rPr>
              <a:t>EJE: ADMINISTRATIVO FINANCIERO</a:t>
            </a:r>
          </a:p>
          <a:p>
            <a:endParaRPr lang="es-EC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B19603-A0F6-4021-9B26-F9604911349D}"/>
              </a:ext>
            </a:extLst>
          </p:cNvPr>
          <p:cNvSpPr txBox="1">
            <a:spLocks/>
          </p:cNvSpPr>
          <p:nvPr/>
        </p:nvSpPr>
        <p:spPr>
          <a:xfrm>
            <a:off x="1334283" y="1963661"/>
            <a:ext cx="9837965" cy="4863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l"/>
            <a:endParaRPr lang="es-MX" sz="2900" dirty="0">
              <a:latin typeface="Barlow" panose="000005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1900" dirty="0"/>
          </a:p>
          <a:p>
            <a:pPr algn="l">
              <a:buFont typeface="Arial" panose="020B0604020202020204" pitchFamily="34" charset="0"/>
              <a:buChar char="•"/>
            </a:pPr>
            <a:endParaRPr lang="es-MX" sz="26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s-MX" sz="2600" dirty="0"/>
              <a:t>Implementación de 6 Direcciones Distritales y 2 Oficinas </a:t>
            </a:r>
            <a:r>
              <a:rPr lang="es-MX" sz="2600" dirty="0" smtClean="0"/>
              <a:t>Técnicas.</a:t>
            </a:r>
            <a:endParaRPr lang="es-MX" sz="26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s-MX" sz="2600" dirty="0"/>
              <a:t>USD 1,67 millones presupuestados (2024).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MX" sz="2600" dirty="0"/>
              <a:t>84,84% de ejecución presupuestaria.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MX" sz="2600" dirty="0"/>
              <a:t>USD 379.693,62 recaudados por autogestión.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MX" sz="2600" dirty="0"/>
              <a:t>45 procesos de contratación pública ejecutados.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MX" sz="1800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368827BD-48A6-40E4-BE43-B4991BD945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3092196"/>
              </p:ext>
            </p:extLst>
          </p:nvPr>
        </p:nvGraphicFramePr>
        <p:xfrm>
          <a:off x="576755" y="1828936"/>
          <a:ext cx="5422346" cy="2904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B53F6653-154B-406E-B8ED-4731AC811E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6835219"/>
              </p:ext>
            </p:extLst>
          </p:nvPr>
        </p:nvGraphicFramePr>
        <p:xfrm>
          <a:off x="6265530" y="1828937"/>
          <a:ext cx="5579708" cy="2904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B715CAC6-5EB1-4C76-95CE-3B921A3BD5DB}"/>
              </a:ext>
            </a:extLst>
          </p:cNvPr>
          <p:cNvSpPr txBox="1"/>
          <p:nvPr/>
        </p:nvSpPr>
        <p:spPr>
          <a:xfrm>
            <a:off x="1846100" y="1581782"/>
            <a:ext cx="30790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FFC000"/>
                </a:solidFill>
                <a:latin typeface="Barlow" panose="00000500000000000000" pitchFamily="2" charset="0"/>
              </a:rPr>
              <a:t>AL 01 DE AGOSTO 2024</a:t>
            </a:r>
            <a:endParaRPr lang="es-EC" sz="1600" b="1" dirty="0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B3B64C9-492B-41BA-8B70-214E1E1E4C3F}"/>
              </a:ext>
            </a:extLst>
          </p:cNvPr>
          <p:cNvSpPr txBox="1"/>
          <p:nvPr/>
        </p:nvSpPr>
        <p:spPr>
          <a:xfrm>
            <a:off x="7868964" y="1575908"/>
            <a:ext cx="33155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FFC000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AL 31 DE DICIEMBRE 2024</a:t>
            </a:r>
            <a:endParaRPr lang="es-EC" sz="1600" b="1" dirty="0">
              <a:solidFill>
                <a:srgbClr val="FFC000"/>
              </a:solidFill>
              <a:latin typeface="Barlow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3CEA018-12F3-4714-A729-6BF034451BEA}"/>
              </a:ext>
            </a:extLst>
          </p:cNvPr>
          <p:cNvSpPr txBox="1"/>
          <p:nvPr/>
        </p:nvSpPr>
        <p:spPr>
          <a:xfrm>
            <a:off x="1846100" y="4445740"/>
            <a:ext cx="2622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</a:t>
            </a:r>
            <a:r>
              <a:rPr lang="es-MX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134 funcionarios</a:t>
            </a:r>
            <a:endParaRPr lang="es-EC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C0C7A-648E-4E61-A736-99B10F173CF7}"/>
              </a:ext>
            </a:extLst>
          </p:cNvPr>
          <p:cNvSpPr txBox="1"/>
          <p:nvPr/>
        </p:nvSpPr>
        <p:spPr>
          <a:xfrm>
            <a:off x="8075106" y="4434028"/>
            <a:ext cx="2843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</a:t>
            </a:r>
            <a:r>
              <a:rPr lang="es-MX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164 funcionarios</a:t>
            </a:r>
            <a:endParaRPr lang="es-EC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2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s-MX" sz="2500" b="1" dirty="0">
                <a:solidFill>
                  <a:srgbClr val="4C3DA8"/>
                </a:solidFill>
              </a:rPr>
              <a:t>EJE: REGULACIÓN MINERA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9366045" y="6225264"/>
            <a:ext cx="1593307" cy="42733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4245164-4A20-4FD9-BE8F-61F97AC49490}"/>
              </a:ext>
            </a:extLst>
          </p:cNvPr>
          <p:cNvSpPr txBox="1"/>
          <p:nvPr/>
        </p:nvSpPr>
        <p:spPr>
          <a:xfrm>
            <a:off x="3052482" y="1075765"/>
            <a:ext cx="67297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C000"/>
                </a:solidFill>
                <a:latin typeface="Barlow" panose="00000500000000000000" pitchFamily="2" charset="0"/>
              </a:rPr>
              <a:t>DIRECCIÓN TÉCNICA DE CATASTRO Y REGISTRO </a:t>
            </a:r>
          </a:p>
          <a:p>
            <a:endParaRPr lang="es-EC" dirty="0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780B586-8541-487E-ACFD-80F62AC5B196}"/>
              </a:ext>
            </a:extLst>
          </p:cNvPr>
          <p:cNvSpPr/>
          <p:nvPr/>
        </p:nvSpPr>
        <p:spPr>
          <a:xfrm>
            <a:off x="643694" y="1814429"/>
            <a:ext cx="6380561" cy="461605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endParaRPr lang="es-MX" b="1" dirty="0"/>
          </a:p>
          <a:p>
            <a:pPr marL="342900" indent="-342900" algn="just">
              <a:buAutoNum type="arabicPeriod"/>
            </a:pPr>
            <a:r>
              <a:rPr lang="es-MX" b="1" dirty="0">
                <a:solidFill>
                  <a:srgbClr val="002060"/>
                </a:solidFill>
              </a:rPr>
              <a:t>Decreto Ejecutivo No. 435, emitido 23 de octubre 2024: </a:t>
            </a:r>
          </a:p>
          <a:p>
            <a:pPr marL="342900" indent="-342900" algn="just">
              <a:buAutoNum type="arabicPeriod"/>
            </a:pPr>
            <a:endParaRPr lang="es-MX" dirty="0"/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MX" dirty="0" smtClean="0"/>
              <a:t>La </a:t>
            </a:r>
            <a:r>
              <a:rPr lang="es-MX" dirty="0"/>
              <a:t>Disposición Transitoria Segunda </a:t>
            </a:r>
            <a:r>
              <a:rPr lang="es-MX" dirty="0" smtClean="0"/>
              <a:t>dispone: </a:t>
            </a:r>
            <a:r>
              <a:rPr lang="es-MX" b="1" dirty="0"/>
              <a:t>la actualización coordinada del catastro minero </a:t>
            </a:r>
            <a:r>
              <a:rPr lang="es-MX" dirty="0"/>
              <a:t>por parte de del MEM y ARCOM en </a:t>
            </a:r>
            <a:r>
              <a:rPr lang="es-MX" b="1" dirty="0"/>
              <a:t>un plazo máximo de seis meses</a:t>
            </a:r>
            <a:r>
              <a:rPr lang="es-MX" dirty="0"/>
              <a:t>, para facilitar el control de concesiones, autorizaciones y permisos mineros.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dirty="0"/>
          </a:p>
          <a:p>
            <a:pPr algn="just"/>
            <a:r>
              <a:rPr lang="es-MX" b="1" dirty="0"/>
              <a:t> </a:t>
            </a:r>
            <a:r>
              <a:rPr lang="es-MX" b="1" dirty="0">
                <a:solidFill>
                  <a:srgbClr val="002060"/>
                </a:solidFill>
              </a:rPr>
              <a:t>2. Al 31 de Diciembre se obtuvo un avance del 30% de la “Actualización del Catastro Minero”.</a:t>
            </a:r>
          </a:p>
          <a:p>
            <a:pPr algn="just"/>
            <a:endParaRPr lang="es-MX" dirty="0"/>
          </a:p>
          <a:p>
            <a:pPr algn="just"/>
            <a:r>
              <a:rPr lang="es-MX" b="1" dirty="0">
                <a:solidFill>
                  <a:srgbClr val="002060"/>
                </a:solidFill>
              </a:rPr>
              <a:t> 3.  Coordinar con el Ente Rector la implementación del nuevo Sistema Integral de Gestión Minera (SIGMIN).</a:t>
            </a:r>
          </a:p>
          <a:p>
            <a:pPr algn="ctr"/>
            <a:endParaRPr lang="es-EC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E594AD03-53C2-47FC-BE87-B5A9E2D0A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213564"/>
              </p:ext>
            </p:extLst>
          </p:nvPr>
        </p:nvGraphicFramePr>
        <p:xfrm>
          <a:off x="7627688" y="2168584"/>
          <a:ext cx="3847406" cy="2638634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651850">
                  <a:extLst>
                    <a:ext uri="{9D8B030D-6E8A-4147-A177-3AD203B41FA5}">
                      <a16:colId xmlns:a16="http://schemas.microsoft.com/office/drawing/2014/main" val="2571858120"/>
                    </a:ext>
                  </a:extLst>
                </a:gridCol>
                <a:gridCol w="1195556">
                  <a:extLst>
                    <a:ext uri="{9D8B030D-6E8A-4147-A177-3AD203B41FA5}">
                      <a16:colId xmlns:a16="http://schemas.microsoft.com/office/drawing/2014/main" val="2876324471"/>
                    </a:ext>
                  </a:extLst>
                </a:gridCol>
              </a:tblGrid>
              <a:tr h="308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solidFill>
                            <a:srgbClr val="002060"/>
                          </a:solidFill>
                          <a:effectLst/>
                          <a:latin typeface="Barlow" panose="00000500000000000000" pitchFamily="2" charset="0"/>
                        </a:rPr>
                        <a:t>DERECHOS MINEROS</a:t>
                      </a:r>
                      <a:endParaRPr lang="es-EC" sz="1400" kern="100" dirty="0">
                        <a:solidFill>
                          <a:srgbClr val="002060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solidFill>
                            <a:srgbClr val="002060"/>
                          </a:solidFill>
                          <a:effectLst/>
                          <a:latin typeface="Barlow" panose="00000500000000000000" pitchFamily="2" charset="0"/>
                        </a:rPr>
                        <a:t>INSCRITO</a:t>
                      </a:r>
                      <a:endParaRPr lang="es-EC" sz="1400" kern="100" dirty="0">
                        <a:solidFill>
                          <a:srgbClr val="002060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4710476"/>
                  </a:ext>
                </a:extLst>
              </a:tr>
              <a:tr h="308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Concesiones mineras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</a:rPr>
                        <a:t>2.277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3654450"/>
                  </a:ext>
                </a:extLst>
              </a:tr>
              <a:tr h="308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Permisos minería artesanal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</a:rPr>
                        <a:t>2.469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4476750"/>
                  </a:ext>
                </a:extLst>
              </a:tr>
              <a:tr h="4790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Autorización libre aprovechamiento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693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9977679"/>
                  </a:ext>
                </a:extLst>
              </a:tr>
              <a:tr h="308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</a:rPr>
                        <a:t>Plantas de beneficio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213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2056996"/>
                  </a:ext>
                </a:extLst>
              </a:tr>
              <a:tr h="308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</a:rPr>
                        <a:t>Contratos de operación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558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0957236"/>
                  </a:ext>
                </a:extLst>
              </a:tr>
              <a:tr h="308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</a:rPr>
                        <a:t>Licencias de comercialización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369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9334375"/>
                  </a:ext>
                </a:extLst>
              </a:tr>
              <a:tr h="308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Total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6.579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6258717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5CB263DC-62C2-43A9-890E-33E2EC38E116}"/>
              </a:ext>
            </a:extLst>
          </p:cNvPr>
          <p:cNvSpPr txBox="1"/>
          <p:nvPr/>
        </p:nvSpPr>
        <p:spPr>
          <a:xfrm>
            <a:off x="8452121" y="4823757"/>
            <a:ext cx="61923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DICIEMBRE 2024</a:t>
            </a:r>
            <a:endParaRPr lang="es-EC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30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s-MX" sz="2500" b="1" dirty="0">
                <a:solidFill>
                  <a:srgbClr val="4C3DA8"/>
                </a:solidFill>
                <a:latin typeface="Barlow" panose="00000500000000000000" pitchFamily="2" charset="0"/>
              </a:rPr>
              <a:t>EJE: REGULACIÓN MINERA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8787822" y="6175169"/>
            <a:ext cx="1593307" cy="4273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0FA9C05-CA28-41A1-8F48-945F9B3B9228}"/>
              </a:ext>
            </a:extLst>
          </p:cNvPr>
          <p:cNvSpPr txBox="1"/>
          <p:nvPr/>
        </p:nvSpPr>
        <p:spPr>
          <a:xfrm>
            <a:off x="2999814" y="1027682"/>
            <a:ext cx="61923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2000"/>
            </a:pPr>
            <a:r>
              <a:rPr lang="es-ES" sz="2000" b="1" dirty="0">
                <a:solidFill>
                  <a:srgbClr val="FFC000"/>
                </a:solidFill>
                <a:latin typeface="Barlow" panose="00000500000000000000" pitchFamily="2" charset="0"/>
              </a:rPr>
              <a:t>DIRECCIÓN TÉCNICA DE CATASTRO Y REGISTRO 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410E2ED-FB61-4A46-BFF6-2ED80872C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080362"/>
              </p:ext>
            </p:extLst>
          </p:nvPr>
        </p:nvGraphicFramePr>
        <p:xfrm>
          <a:off x="941294" y="1805175"/>
          <a:ext cx="10408024" cy="3382655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{5DA37D80-6434-44D0-A028-1B22A696006F}</a:tableStyleId>
              </a:tblPr>
              <a:tblGrid>
                <a:gridCol w="6764062">
                  <a:extLst>
                    <a:ext uri="{9D8B030D-6E8A-4147-A177-3AD203B41FA5}">
                      <a16:colId xmlns:a16="http://schemas.microsoft.com/office/drawing/2014/main" val="1251652973"/>
                    </a:ext>
                  </a:extLst>
                </a:gridCol>
                <a:gridCol w="3643962">
                  <a:extLst>
                    <a:ext uri="{9D8B030D-6E8A-4147-A177-3AD203B41FA5}">
                      <a16:colId xmlns:a16="http://schemas.microsoft.com/office/drawing/2014/main" val="3909435972"/>
                    </a:ext>
                  </a:extLst>
                </a:gridCol>
              </a:tblGrid>
              <a:tr h="126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b="1" kern="100" dirty="0">
                          <a:solidFill>
                            <a:srgbClr val="002060"/>
                          </a:solidFill>
                          <a:effectLst/>
                        </a:rPr>
                        <a:t>ACTIVIDADES DE GESTIÓN</a:t>
                      </a:r>
                      <a:endParaRPr lang="es-EC" sz="1600" b="1" kern="100" dirty="0">
                        <a:solidFill>
                          <a:srgbClr val="002060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b="1" kern="100" dirty="0">
                          <a:solidFill>
                            <a:srgbClr val="002060"/>
                          </a:solidFill>
                          <a:effectLst/>
                        </a:rPr>
                        <a:t>USUARIO</a:t>
                      </a:r>
                      <a:endParaRPr lang="es-EC" sz="1600" b="1" kern="100" dirty="0">
                        <a:solidFill>
                          <a:srgbClr val="002060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021801"/>
                  </a:ext>
                </a:extLst>
              </a:tr>
              <a:tr h="428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effectLst/>
                        </a:rPr>
                        <a:t>Actualización permanente del catastro minero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-"/>
                      </a:pPr>
                      <a:r>
                        <a:rPr lang="es-ES_tradnl" sz="1400" kern="100" dirty="0">
                          <a:effectLst/>
                        </a:rPr>
                        <a:t>Nuevo SIGMIN</a:t>
                      </a:r>
                      <a:endParaRPr lang="es-EC" sz="1400" kern="100" dirty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-"/>
                      </a:pPr>
                      <a:r>
                        <a:rPr lang="es-ES_tradnl" sz="1400" kern="100" dirty="0">
                          <a:effectLst/>
                        </a:rPr>
                        <a:t>Usuarios externos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067604"/>
                  </a:ext>
                </a:extLst>
              </a:tr>
              <a:tr h="428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Digitalización de los documentos físicos de los derechos mineros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effectLst/>
                        </a:rPr>
                        <a:t>Direcciones Distritales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8573918"/>
                  </a:ext>
                </a:extLst>
              </a:tr>
              <a:tr h="427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Actualización permanente del registro de los derechos mineros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effectLst/>
                        </a:rPr>
                        <a:t>Titulares mineros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640884"/>
                  </a:ext>
                </a:extLst>
              </a:tr>
              <a:tr h="428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Atención a 126 solicitudes de certificaciones catastrales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effectLst/>
                        </a:rPr>
                        <a:t>Fiscalía General del Estado y la Policía Nacional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0370550"/>
                  </a:ext>
                </a:extLst>
              </a:tr>
              <a:tr h="428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Atención a 72 requerimientos recibidos a través del correo electrónico institucional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effectLst/>
                        </a:rPr>
                        <a:t>Diferentes usuarios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6821311"/>
                  </a:ext>
                </a:extLst>
              </a:tr>
              <a:tr h="3533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Elaboración de 181 informes catastrales de diferentes derechos mineros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kern="100" dirty="0">
                          <a:effectLst/>
                        </a:rPr>
                        <a:t>Titulares Mineros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4601401"/>
                  </a:ext>
                </a:extLst>
              </a:tr>
              <a:tr h="6431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Información geográfica de apoyo para diferentes gestiones internas y externas para combate a la minería ilegal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-"/>
                      </a:pPr>
                      <a:r>
                        <a:rPr lang="es-MX" sz="1400" kern="100" dirty="0">
                          <a:effectLst/>
                        </a:rPr>
                        <a:t>Fuerzas Armadas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-"/>
                      </a:pPr>
                      <a:r>
                        <a:rPr lang="es-MX" sz="1400" kern="100" dirty="0">
                          <a:effectLst/>
                        </a:rPr>
                        <a:t>Policía Nacional</a:t>
                      </a:r>
                      <a:endParaRPr lang="es-EC" sz="1400" kern="100" dirty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-"/>
                      </a:pPr>
                      <a:r>
                        <a:rPr lang="es-ES_tradnl" sz="1400" kern="100" dirty="0">
                          <a:effectLst/>
                        </a:rPr>
                        <a:t>MAATE</a:t>
                      </a:r>
                      <a:endParaRPr lang="es-EC" sz="1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3375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56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2800" b="1" dirty="0">
                <a:solidFill>
                  <a:srgbClr val="4C3DA8"/>
                </a:solidFill>
                <a:latin typeface="Barlow" panose="00000500000000000000" pitchFamily="2" charset="0"/>
              </a:rPr>
              <a:t>EJE: REGULACIÓN MINERA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8787822" y="6175169"/>
            <a:ext cx="1593307" cy="4273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E4C87B9-B665-4750-B7EB-E3FC4C655B35}"/>
              </a:ext>
            </a:extLst>
          </p:cNvPr>
          <p:cNvSpPr txBox="1"/>
          <p:nvPr/>
        </p:nvSpPr>
        <p:spPr>
          <a:xfrm>
            <a:off x="2410384" y="1057018"/>
            <a:ext cx="78093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Barlow" panose="00000500000000000000" pitchFamily="2" charset="0"/>
              </a:rPr>
              <a:t>DIRECCIÓN TÉCNICA DE REGULACIÓN Y NORMATIVA 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FFAD6E4-BFA1-4ED2-8A95-9CF1DBDF04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8061667"/>
              </p:ext>
            </p:extLst>
          </p:nvPr>
        </p:nvGraphicFramePr>
        <p:xfrm>
          <a:off x="540294" y="1746369"/>
          <a:ext cx="5836023" cy="433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1C9E5ABC-F21E-4DB1-8C7C-49D8FD647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223668"/>
              </p:ext>
            </p:extLst>
          </p:nvPr>
        </p:nvGraphicFramePr>
        <p:xfrm>
          <a:off x="7078470" y="2709134"/>
          <a:ext cx="4781835" cy="2770655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490918">
                  <a:extLst>
                    <a:ext uri="{9D8B030D-6E8A-4147-A177-3AD203B41FA5}">
                      <a16:colId xmlns:a16="http://schemas.microsoft.com/office/drawing/2014/main" val="2295543290"/>
                    </a:ext>
                  </a:extLst>
                </a:gridCol>
                <a:gridCol w="1290917">
                  <a:extLst>
                    <a:ext uri="{9D8B030D-6E8A-4147-A177-3AD203B41FA5}">
                      <a16:colId xmlns:a16="http://schemas.microsoft.com/office/drawing/2014/main" val="23858197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500" kern="100" dirty="0">
                          <a:solidFill>
                            <a:srgbClr val="002060"/>
                          </a:solidFill>
                          <a:effectLst/>
                          <a:latin typeface="Barlow" panose="00000500000000000000" pitchFamily="2" charset="0"/>
                        </a:rPr>
                        <a:t>NOMBRE DE LA REGULACIÓN</a:t>
                      </a:r>
                      <a:endParaRPr lang="es-EC" sz="1500" kern="100" dirty="0">
                        <a:solidFill>
                          <a:srgbClr val="002060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500" kern="100" dirty="0">
                          <a:solidFill>
                            <a:srgbClr val="002060"/>
                          </a:solidFill>
                          <a:effectLst/>
                          <a:latin typeface="Barlow" panose="00000500000000000000" pitchFamily="2" charset="0"/>
                        </a:rPr>
                        <a:t>FECHA PREVISTA</a:t>
                      </a:r>
                      <a:endParaRPr lang="es-EC" sz="1500" kern="100" dirty="0">
                        <a:solidFill>
                          <a:srgbClr val="002060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1627454"/>
                  </a:ext>
                </a:extLst>
              </a:tr>
              <a:tr h="871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Reglamento para el Control de Exportación de Minerales</a:t>
                      </a:r>
                      <a:endParaRPr lang="es-EC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mayo-2025</a:t>
                      </a:r>
                      <a:endParaRPr lang="es-EC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9136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Instructivo para la elaboración de informes y certificaciones catastrales</a:t>
                      </a:r>
                      <a:endParaRPr lang="es-EC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mayo-2025</a:t>
                      </a:r>
                      <a:endParaRPr lang="es-EC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4782952"/>
                  </a:ext>
                </a:extLst>
              </a:tr>
              <a:tr h="7562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Guía Técnica para la aplicación de los parámetros </a:t>
                      </a:r>
                      <a:r>
                        <a:rPr lang="es-ES" sz="15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E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en la zona de exclusión de Zaruma</a:t>
                      </a:r>
                      <a:endParaRPr lang="es-EC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junio-2025</a:t>
                      </a:r>
                      <a:endParaRPr lang="es-EC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4950068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694EFC6-2AD4-406A-ACBE-A5F2EC047F7A}"/>
              </a:ext>
            </a:extLst>
          </p:cNvPr>
          <p:cNvSpPr txBox="1"/>
          <p:nvPr/>
        </p:nvSpPr>
        <p:spPr>
          <a:xfrm>
            <a:off x="7078471" y="2322203"/>
            <a:ext cx="4665684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accent1"/>
                </a:solidFill>
              </a:rPr>
              <a:t>PLANIFICACIÓN DE NORMATIVA PARA 2025</a:t>
            </a:r>
            <a:endParaRPr lang="es-EC" sz="1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s-MX" sz="2800" b="1" dirty="0">
                <a:solidFill>
                  <a:srgbClr val="4C3DA8"/>
                </a:solidFill>
                <a:latin typeface="Barlow" panose="00000500000000000000" pitchFamily="2" charset="0"/>
              </a:rPr>
              <a:t>EJE: CONTROL MINERO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8787822" y="6175169"/>
            <a:ext cx="1593307" cy="4273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17B0427-5BF3-4D0C-9432-3B251E86C02E}"/>
              </a:ext>
            </a:extLst>
          </p:cNvPr>
          <p:cNvSpPr txBox="1"/>
          <p:nvPr/>
        </p:nvSpPr>
        <p:spPr>
          <a:xfrm>
            <a:off x="2894479" y="1180210"/>
            <a:ext cx="70160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2000"/>
            </a:pPr>
            <a:r>
              <a:rPr lang="es-ES" sz="2000" b="1" dirty="0">
                <a:solidFill>
                  <a:srgbClr val="FFC000"/>
                </a:solidFill>
                <a:latin typeface="Barlow" panose="00000500000000000000" pitchFamily="2" charset="0"/>
              </a:rPr>
              <a:t>DIRECCIÓN TÉCNICA DE AUDITORÍA Y CONTROL ECONÓMICO 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246D1139-18B6-4E1B-AA1F-67AC640C9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910059"/>
              </p:ext>
            </p:extLst>
          </p:nvPr>
        </p:nvGraphicFramePr>
        <p:xfrm>
          <a:off x="3374878" y="2144469"/>
          <a:ext cx="6404452" cy="317199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5131481">
                  <a:extLst>
                    <a:ext uri="{9D8B030D-6E8A-4147-A177-3AD203B41FA5}">
                      <a16:colId xmlns:a16="http://schemas.microsoft.com/office/drawing/2014/main" val="3634629640"/>
                    </a:ext>
                  </a:extLst>
                </a:gridCol>
                <a:gridCol w="1272971">
                  <a:extLst>
                    <a:ext uri="{9D8B030D-6E8A-4147-A177-3AD203B41FA5}">
                      <a16:colId xmlns:a16="http://schemas.microsoft.com/office/drawing/2014/main" val="973158655"/>
                    </a:ext>
                  </a:extLst>
                </a:gridCol>
              </a:tblGrid>
              <a:tr h="528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4C3DA8"/>
                          </a:solidFill>
                          <a:effectLst/>
                          <a:latin typeface="Barlow" panose="00000500000000000000" pitchFamily="2" charset="0"/>
                        </a:rPr>
                        <a:t>PRODUCTOS DE GESTIÓN</a:t>
                      </a:r>
                      <a:endParaRPr lang="es-EC" sz="1600" dirty="0">
                        <a:solidFill>
                          <a:srgbClr val="4C3DA8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4C3DA8"/>
                          </a:solidFill>
                          <a:effectLst/>
                          <a:latin typeface="Barlow" panose="00000500000000000000" pitchFamily="2" charset="0"/>
                        </a:rPr>
                        <a:t>CANTIDAD</a:t>
                      </a:r>
                      <a:endParaRPr lang="es-EC" sz="1600" dirty="0">
                        <a:solidFill>
                          <a:srgbClr val="4C3DA8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5757494"/>
                  </a:ext>
                </a:extLst>
              </a:tr>
              <a:tr h="5286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 de calificación Auditores Técnicos Mineros</a:t>
                      </a:r>
                      <a:endParaRPr lang="es-EC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4C3D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EC" sz="1400" b="1" dirty="0">
                        <a:solidFill>
                          <a:srgbClr val="4C3D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8326262"/>
                  </a:ext>
                </a:extLst>
              </a:tr>
              <a:tr h="10573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Solicitudes de intención de venta </a:t>
                      </a:r>
                      <a:r>
                        <a:rPr lang="es-ES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E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oro por el  Banco Central</a:t>
                      </a:r>
                      <a:endParaRPr lang="es-EC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4C3D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s-EC" sz="1400" b="1" dirty="0">
                        <a:solidFill>
                          <a:srgbClr val="4C3D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1900215"/>
                  </a:ext>
                </a:extLst>
              </a:tr>
              <a:tr h="5286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Certificado de exportación</a:t>
                      </a:r>
                      <a:endParaRPr lang="es-EC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4C3D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727</a:t>
                      </a:r>
                      <a:endParaRPr lang="es-EC" sz="1400" b="1" dirty="0">
                        <a:solidFill>
                          <a:srgbClr val="4C3D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4906069"/>
                  </a:ext>
                </a:extLst>
              </a:tr>
              <a:tr h="5286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 de seguimiento y control económico</a:t>
                      </a:r>
                      <a:endParaRPr lang="es-EC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4C3D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EC" sz="1400" b="1" dirty="0">
                        <a:solidFill>
                          <a:srgbClr val="4C3D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0205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8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500" b="1" dirty="0">
                <a:solidFill>
                  <a:srgbClr val="4C3DA8"/>
                </a:solidFill>
                <a:latin typeface="Barlow" panose="00000500000000000000" pitchFamily="2" charset="0"/>
              </a:rPr>
              <a:t>EJE: CONTROL MINERO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9826522" y="6103732"/>
            <a:ext cx="1593307" cy="4273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294FC2A-2415-4F1C-B12F-7226422B00EF}"/>
              </a:ext>
            </a:extLst>
          </p:cNvPr>
          <p:cNvSpPr txBox="1"/>
          <p:nvPr/>
        </p:nvSpPr>
        <p:spPr>
          <a:xfrm>
            <a:off x="1926291" y="1350994"/>
            <a:ext cx="86968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C000"/>
                </a:solidFill>
                <a:latin typeface="Barlow" panose="00000500000000000000" pitchFamily="2" charset="0"/>
              </a:rPr>
              <a:t>DIRECCIÓN DE CONTROL TÉCNICO A LA MINERÍA ARTESANAL Y PEQUEÑA MINERÍA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8FB99C0-4519-4C6B-A334-A4F83F33FA1E}"/>
              </a:ext>
            </a:extLst>
          </p:cNvPr>
          <p:cNvSpPr txBox="1"/>
          <p:nvPr/>
        </p:nvSpPr>
        <p:spPr>
          <a:xfrm>
            <a:off x="3458306" y="2305183"/>
            <a:ext cx="504239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latin typeface="Barlow" panose="00000500000000000000" pitchFamily="2" charset="0"/>
              </a:rPr>
              <a:t>INSPECCIONES DE SEGUIMIENTO Y CONTROL</a:t>
            </a:r>
            <a:endParaRPr lang="es-EC" b="1" dirty="0">
              <a:solidFill>
                <a:schemeClr val="accent1"/>
              </a:solidFill>
              <a:latin typeface="Barlow" panose="00000500000000000000" pitchFamily="2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C56BA9CA-A643-4142-A430-33742B3A38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58306" y="2675012"/>
          <a:ext cx="5042390" cy="1905277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278269">
                  <a:extLst>
                    <a:ext uri="{9D8B030D-6E8A-4147-A177-3AD203B41FA5}">
                      <a16:colId xmlns:a16="http://schemas.microsoft.com/office/drawing/2014/main" val="1813955683"/>
                    </a:ext>
                  </a:extLst>
                </a:gridCol>
                <a:gridCol w="2764121">
                  <a:extLst>
                    <a:ext uri="{9D8B030D-6E8A-4147-A177-3AD203B41FA5}">
                      <a16:colId xmlns:a16="http://schemas.microsoft.com/office/drawing/2014/main" val="1553935555"/>
                    </a:ext>
                  </a:extLst>
                </a:gridCol>
              </a:tblGrid>
              <a:tr h="4009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00" dirty="0">
                          <a:solidFill>
                            <a:srgbClr val="4C3DA8"/>
                          </a:solidFill>
                          <a:effectLst/>
                          <a:latin typeface="Barlow" panose="00000500000000000000" pitchFamily="2" charset="0"/>
                        </a:rPr>
                        <a:t>RÉGIMEN</a:t>
                      </a:r>
                      <a:endParaRPr lang="es-EC" sz="1600" kern="100" dirty="0">
                        <a:solidFill>
                          <a:srgbClr val="4C3DA8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00" dirty="0">
                          <a:solidFill>
                            <a:srgbClr val="4C3DA8"/>
                          </a:solidFill>
                          <a:effectLst/>
                          <a:latin typeface="Barlow" panose="00000500000000000000" pitchFamily="2" charset="0"/>
                        </a:rPr>
                        <a:t>TOTAL DE INSPECCIONES</a:t>
                      </a:r>
                      <a:endParaRPr lang="es-EC" sz="1600" kern="100" dirty="0">
                        <a:solidFill>
                          <a:srgbClr val="4C3DA8"/>
                        </a:solidFill>
                        <a:effectLst/>
                        <a:latin typeface="Barlow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3846881"/>
                  </a:ext>
                </a:extLst>
              </a:tr>
              <a:tr h="400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Minería Artesanal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</a:rPr>
                        <a:t>58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6483667"/>
                  </a:ext>
                </a:extLst>
              </a:tr>
              <a:tr h="400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Pequeña Minería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182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3593937"/>
                  </a:ext>
                </a:extLst>
              </a:tr>
              <a:tr h="400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Régimen General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</a:rPr>
                        <a:t>4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76868"/>
                  </a:ext>
                </a:extLst>
              </a:tr>
              <a:tr h="3014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kern="100" dirty="0">
                          <a:solidFill>
                            <a:srgbClr val="4C3D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C" sz="1800" kern="100" dirty="0">
                        <a:solidFill>
                          <a:srgbClr val="4C3D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kern="100" dirty="0">
                          <a:solidFill>
                            <a:srgbClr val="4C3D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</a:t>
                      </a:r>
                      <a:endParaRPr lang="es-EC" sz="1800" kern="100" dirty="0">
                        <a:solidFill>
                          <a:srgbClr val="4C3D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3919974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37F7DA47-9E7C-493E-BD1A-6CCA1A5A2EE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4" y="1938870"/>
            <a:ext cx="2038349" cy="1528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6466B61-CEBE-4958-9222-658B57EB58C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4" y="3976599"/>
            <a:ext cx="1991635" cy="1416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D401C05-D981-43CF-8574-76C54CDFC26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050" y="1938871"/>
            <a:ext cx="2269613" cy="1490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D3AB832-FA2A-403A-839C-5E8902B8CE8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141" y="3976598"/>
            <a:ext cx="2306522" cy="1490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075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s-EC" sz="2500" b="1" u="none" strike="noStrike" cap="none" dirty="0">
                <a:solidFill>
                  <a:srgbClr val="4C3DA8"/>
                </a:solidFill>
                <a:latin typeface="Barlow" panose="00000500000000000000" pitchFamily="2" charset="0"/>
                <a:ea typeface="Arial"/>
                <a:sym typeface="Arial"/>
              </a:rPr>
              <a:t>EJE: CONTROL MINERO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8787822" y="6175169"/>
            <a:ext cx="1593307" cy="4273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10C5E0-7AFB-4B6D-996F-9B0B128CD442}"/>
              </a:ext>
            </a:extLst>
          </p:cNvPr>
          <p:cNvSpPr txBox="1"/>
          <p:nvPr/>
        </p:nvSpPr>
        <p:spPr>
          <a:xfrm>
            <a:off x="1075764" y="1099528"/>
            <a:ext cx="1044836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2000"/>
            </a:pPr>
            <a:r>
              <a:rPr lang="es-ES_tradnl" sz="2500" b="1" dirty="0">
                <a:solidFill>
                  <a:srgbClr val="FFC000"/>
                </a:solidFill>
                <a:latin typeface="Barlow" panose="00000500000000000000" pitchFamily="2" charset="0"/>
                <a:ea typeface="Verdana" panose="020B0604030504040204" pitchFamily="34" charset="0"/>
              </a:rPr>
              <a:t>DIRECCIÓN TÉCNICO DE CONTROL DE DERECHOS Y SEGURIDAD MINERA</a:t>
            </a:r>
            <a:endParaRPr lang="es-EC" sz="2500" b="1" dirty="0">
              <a:solidFill>
                <a:srgbClr val="FFC000"/>
              </a:solidFill>
              <a:latin typeface="Barlow" panose="00000500000000000000" pitchFamily="2" charset="0"/>
              <a:ea typeface="Verdana" panose="020B0604030504040204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0E0D40F-BF7C-4E61-B194-0EFFD8671498}"/>
              </a:ext>
            </a:extLst>
          </p:cNvPr>
          <p:cNvSpPr/>
          <p:nvPr/>
        </p:nvSpPr>
        <p:spPr>
          <a:xfrm>
            <a:off x="533570" y="2039858"/>
            <a:ext cx="5849471" cy="438469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 algn="just">
              <a:buAutoNum type="arabicPeriod"/>
            </a:pPr>
            <a:endParaRPr lang="es-MX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AutoNum type="arabicPeriod"/>
            </a:pPr>
            <a:endParaRPr lang="es-MX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AutoNum type="arabicPeriod"/>
            </a:pPr>
            <a:endParaRPr lang="es-MX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AutoNum type="arabicPeriod"/>
            </a:pPr>
            <a:r>
              <a:rPr lang="es-MX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Consejo de Seguridad Pública y del Estado –COSEPE  mediante Resolución de 24 de enero de 2023 declara la minería ilegal como una amenaza a la seguridad integral del Estado basada en:</a:t>
            </a:r>
          </a:p>
          <a:p>
            <a:pPr marL="228600" indent="-228600" algn="just">
              <a:buAutoNum type="arabicPeriod"/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Daños ambientales y sociales severos.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Delitos Conexos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Decreto Ejecutivo 435 de 23 de octubre de 2024: </a:t>
            </a:r>
          </a:p>
          <a:p>
            <a:pPr algn="just"/>
            <a:endParaRPr lang="es-MX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Establece un marco para identificar y sancionar actividades ilícitas en el sector minero en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país.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Asigna responsabilidades al MEM, al MAATE,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ARCOM, Policía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Nacional y las Fuerzas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Armadas en el combate a la minería ilegal.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Crea el Comité Nacional de Integridad del Sector Minero (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CONIM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), con la función de coordinar a nivel interinstitucional la evaluación de los riesgos y oportunidades del sector minero.</a:t>
            </a:r>
          </a:p>
          <a:p>
            <a:pPr marL="342900" lvl="1" indent="-342900" algn="just">
              <a:buFont typeface="Arial"/>
              <a:buChar char="•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69D7610-9BE6-4B05-95C6-FB98BB741E11}"/>
              </a:ext>
            </a:extLst>
          </p:cNvPr>
          <p:cNvSpPr/>
          <p:nvPr/>
        </p:nvSpPr>
        <p:spPr>
          <a:xfrm>
            <a:off x="6670084" y="1864426"/>
            <a:ext cx="5118283" cy="431074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AC4CAB-ED5C-41FE-ACE8-A7AE44772F65}"/>
              </a:ext>
            </a:extLst>
          </p:cNvPr>
          <p:cNvSpPr txBox="1"/>
          <p:nvPr/>
        </p:nvSpPr>
        <p:spPr>
          <a:xfrm>
            <a:off x="6670084" y="2309076"/>
            <a:ext cx="505430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algn="just"/>
            <a:r>
              <a:rPr lang="es-MX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ARCOM como miembro del CONIM:</a:t>
            </a:r>
          </a:p>
          <a:p>
            <a:pPr lvl="1" algn="just"/>
            <a:endParaRPr lang="es-MX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s-MX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Levantamiento </a:t>
            </a:r>
            <a:r>
              <a:rPr lang="es-MX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Información Previa:</a:t>
            </a:r>
          </a:p>
          <a:p>
            <a:pPr lvl="1" algn="just"/>
            <a:endParaRPr lang="es-MX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Monitoreo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satelital.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Patrullajes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militares.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Recepción de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denuncias.</a:t>
            </a:r>
          </a:p>
          <a:p>
            <a:pPr marL="1085850" lvl="2" indent="-171450" algn="just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Identifica 387 puntos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mayor incidencia de minería ilegal.</a:t>
            </a:r>
          </a:p>
          <a:p>
            <a:pPr marL="1085850" lvl="2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Estableció procedimiento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 las instituciones involucradas para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planificar y ejecutar operaciones para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combatirla.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/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s-MX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Intervención en </a:t>
            </a:r>
            <a:r>
              <a:rPr lang="es-MX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territorio:</a:t>
            </a:r>
            <a:endParaRPr lang="es-MX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Coordinación con 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Fuerzas Armadas y Policía Nacional.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3053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745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500" b="1" dirty="0">
                <a:solidFill>
                  <a:srgbClr val="4C3DA8"/>
                </a:solidFill>
                <a:latin typeface="Barlow" panose="00000500000000000000" pitchFamily="2" charset="0"/>
              </a:rPr>
              <a:t>EJE: CONTROL MINERO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9117275" y="6208246"/>
            <a:ext cx="1593307" cy="4273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B981DD-4074-4970-BB7D-A262FD044CE2}"/>
              </a:ext>
            </a:extLst>
          </p:cNvPr>
          <p:cNvSpPr txBox="1"/>
          <p:nvPr/>
        </p:nvSpPr>
        <p:spPr>
          <a:xfrm>
            <a:off x="2117350" y="966207"/>
            <a:ext cx="79572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FFC000"/>
                </a:solidFill>
              </a:rPr>
              <a:t>DIRECCIÓN TÉCNICO DE CONTROL DE DERECHOS Y SEGURIDAD MINERA</a:t>
            </a:r>
            <a:endParaRPr lang="es-EC" sz="2000" b="1" dirty="0">
              <a:solidFill>
                <a:srgbClr val="FFC000"/>
              </a:solidFill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5713282-A8C8-41C9-813C-12329182B9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2153417"/>
              </p:ext>
            </p:extLst>
          </p:nvPr>
        </p:nvGraphicFramePr>
        <p:xfrm>
          <a:off x="1877411" y="2127313"/>
          <a:ext cx="5759450" cy="4080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11C67F6D-EB12-48F2-83DD-08F6A3D3EB49}"/>
              </a:ext>
            </a:extLst>
          </p:cNvPr>
          <p:cNvSpPr txBox="1"/>
          <p:nvPr/>
        </p:nvSpPr>
        <p:spPr>
          <a:xfrm>
            <a:off x="2332503" y="1610914"/>
            <a:ext cx="603242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solidFill>
                  <a:schemeClr val="accent1"/>
                </a:solidFill>
                <a:latin typeface="Barlow" panose="00000500000000000000" pitchFamily="2" charset="0"/>
              </a:rPr>
              <a:t>OPERACIONES CONTRA LA </a:t>
            </a:r>
            <a:r>
              <a:rPr lang="es-MX" sz="2000" b="1" dirty="0">
                <a:solidFill>
                  <a:schemeClr val="accent1"/>
                </a:solidFill>
                <a:latin typeface="Barlow" panose="00000500000000000000" pitchFamily="2" charset="0"/>
              </a:rPr>
              <a:t>MINERÍA ILEGAL </a:t>
            </a:r>
          </a:p>
          <a:p>
            <a:endParaRPr lang="es-EC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2832086-BEED-4131-A9E3-17C3F03309E0}"/>
              </a:ext>
            </a:extLst>
          </p:cNvPr>
          <p:cNvSpPr txBox="1"/>
          <p:nvPr/>
        </p:nvSpPr>
        <p:spPr>
          <a:xfrm>
            <a:off x="8128916" y="3635105"/>
            <a:ext cx="2252213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2000" b="1" dirty="0">
                <a:solidFill>
                  <a:schemeClr val="accent1"/>
                </a:solidFill>
                <a:latin typeface="Barlow" panose="00000500000000000000" pitchFamily="2" charset="0"/>
              </a:rPr>
              <a:t>TOTAL</a:t>
            </a:r>
          </a:p>
          <a:p>
            <a:pPr algn="ctr"/>
            <a:r>
              <a:rPr lang="es-MX" b="1" dirty="0">
                <a:solidFill>
                  <a:srgbClr val="4C3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  <a:p>
            <a:pPr algn="ctr"/>
            <a:r>
              <a:rPr lang="es-MX" b="1" dirty="0">
                <a:solidFill>
                  <a:srgbClr val="4C3DA8"/>
                </a:solidFill>
              </a:rPr>
              <a:t> </a:t>
            </a:r>
            <a:endParaRPr lang="es-MX" sz="1600" b="1" dirty="0">
              <a:solidFill>
                <a:srgbClr val="4C3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9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5E7A7-C953-A54B-BC25-51B367B2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29" y="0"/>
            <a:ext cx="12189993" cy="6858000"/>
          </a:xfrm>
          <a:prstGeom prst="rect">
            <a:avLst/>
          </a:prstGeom>
        </p:spPr>
      </p:pic>
      <p:sp>
        <p:nvSpPr>
          <p:cNvPr id="119" name="Google Shape;119;p4"/>
          <p:cNvSpPr txBox="1"/>
          <p:nvPr/>
        </p:nvSpPr>
        <p:spPr>
          <a:xfrm>
            <a:off x="820614" y="244597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500" b="1" dirty="0">
                <a:solidFill>
                  <a:srgbClr val="4C3DA8"/>
                </a:solidFill>
                <a:latin typeface="Barlow" panose="00000500000000000000" pitchFamily="2" charset="0"/>
              </a:rPr>
              <a:t>CONTROL MINERO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CDB289D-BBEA-174C-AA50-4BEFD2C04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1885"/>
          <a:stretch/>
        </p:blipFill>
        <p:spPr>
          <a:xfrm>
            <a:off x="8787822" y="6175169"/>
            <a:ext cx="1593307" cy="4273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2B0499A-DBCC-4785-8735-C04C32220158}"/>
              </a:ext>
            </a:extLst>
          </p:cNvPr>
          <p:cNvSpPr txBox="1"/>
          <p:nvPr/>
        </p:nvSpPr>
        <p:spPr>
          <a:xfrm>
            <a:off x="1855695" y="937939"/>
            <a:ext cx="810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FFC000"/>
                </a:solidFill>
                <a:latin typeface="Barlow" panose="00000500000000000000" pitchFamily="2" charset="0"/>
              </a:rPr>
              <a:t>DIRECCIÓN TÉCNICO DE CONTROL DE DERECHOS Y SEGURIDAD MINERA</a:t>
            </a:r>
            <a:endParaRPr lang="es-EC" sz="2000" b="1" dirty="0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75F4E70A-0F61-4782-A0B3-76ABB5DC6F0B}"/>
              </a:ext>
            </a:extLst>
          </p:cNvPr>
          <p:cNvGrpSpPr/>
          <p:nvPr/>
        </p:nvGrpSpPr>
        <p:grpSpPr>
          <a:xfrm>
            <a:off x="3425249" y="2322193"/>
            <a:ext cx="1675804" cy="1005482"/>
            <a:chOff x="0" y="45574"/>
            <a:chExt cx="1675804" cy="1005482"/>
          </a:xfrm>
        </p:grpSpPr>
        <p:sp>
          <p:nvSpPr>
            <p:cNvPr id="81" name="Rectángulo 80">
              <a:extLst>
                <a:ext uri="{FF2B5EF4-FFF2-40B4-BE49-F238E27FC236}">
                  <a16:creationId xmlns:a16="http://schemas.microsoft.com/office/drawing/2014/main" id="{80106806-538D-4592-A188-13A571D7CC85}"/>
                </a:ext>
              </a:extLst>
            </p:cNvPr>
            <p:cNvSpPr/>
            <p:nvPr/>
          </p:nvSpPr>
          <p:spPr>
            <a:xfrm>
              <a:off x="0" y="45574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CuadroTexto 81">
              <a:extLst>
                <a:ext uri="{FF2B5EF4-FFF2-40B4-BE49-F238E27FC236}">
                  <a16:creationId xmlns:a16="http://schemas.microsoft.com/office/drawing/2014/main" id="{0916EC93-6FE8-4BC6-A72D-5AFCCCDCDC6B}"/>
                </a:ext>
              </a:extLst>
            </p:cNvPr>
            <p:cNvSpPr txBox="1"/>
            <p:nvPr/>
          </p:nvSpPr>
          <p:spPr>
            <a:xfrm>
              <a:off x="0" y="45574"/>
              <a:ext cx="1675804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kern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MAQUINARIA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AMARRILLA</a:t>
              </a:r>
              <a:endParaRPr lang="es-ES" sz="14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/>
                <a:t>51</a:t>
              </a:r>
              <a:r>
                <a:rPr lang="es-ES" sz="1600" kern="1200" dirty="0"/>
                <a:t> </a:t>
              </a:r>
            </a:p>
          </p:txBody>
        </p:sp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D23FA478-BA7C-4673-820D-F3EDFFC53B5D}"/>
              </a:ext>
            </a:extLst>
          </p:cNvPr>
          <p:cNvGrpSpPr/>
          <p:nvPr/>
        </p:nvGrpSpPr>
        <p:grpSpPr>
          <a:xfrm>
            <a:off x="5268633" y="2322193"/>
            <a:ext cx="1675804" cy="1005482"/>
            <a:chOff x="1843384" y="45574"/>
            <a:chExt cx="1675804" cy="1005482"/>
          </a:xfrm>
        </p:grpSpPr>
        <p:sp>
          <p:nvSpPr>
            <p:cNvPr id="79" name="Rectángulo 78">
              <a:extLst>
                <a:ext uri="{FF2B5EF4-FFF2-40B4-BE49-F238E27FC236}">
                  <a16:creationId xmlns:a16="http://schemas.microsoft.com/office/drawing/2014/main" id="{C296F988-00DD-4C84-842F-04C78F668F11}"/>
                </a:ext>
              </a:extLst>
            </p:cNvPr>
            <p:cNvSpPr/>
            <p:nvPr/>
          </p:nvSpPr>
          <p:spPr>
            <a:xfrm>
              <a:off x="1843384" y="45574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0" name="CuadroTexto 79">
              <a:extLst>
                <a:ext uri="{FF2B5EF4-FFF2-40B4-BE49-F238E27FC236}">
                  <a16:creationId xmlns:a16="http://schemas.microsoft.com/office/drawing/2014/main" id="{BDF2E8E8-C050-4634-A259-34A7E44EB0A5}"/>
                </a:ext>
              </a:extLst>
            </p:cNvPr>
            <p:cNvSpPr txBox="1"/>
            <p:nvPr/>
          </p:nvSpPr>
          <p:spPr>
            <a:xfrm>
              <a:off x="1843384" y="45574"/>
              <a:ext cx="1675804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5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CAMPAMENTOS MINEROS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/>
                <a:t>80</a:t>
              </a:r>
            </a:p>
          </p:txBody>
        </p:sp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FB907D79-96BA-44E7-8147-60287F381CF7}"/>
              </a:ext>
            </a:extLst>
          </p:cNvPr>
          <p:cNvGrpSpPr/>
          <p:nvPr/>
        </p:nvGrpSpPr>
        <p:grpSpPr>
          <a:xfrm>
            <a:off x="7112018" y="2322193"/>
            <a:ext cx="1675804" cy="1005482"/>
            <a:chOff x="3686769" y="45574"/>
            <a:chExt cx="1675804" cy="1005482"/>
          </a:xfrm>
        </p:grpSpPr>
        <p:sp>
          <p:nvSpPr>
            <p:cNvPr id="77" name="Rectángulo 76">
              <a:extLst>
                <a:ext uri="{FF2B5EF4-FFF2-40B4-BE49-F238E27FC236}">
                  <a16:creationId xmlns:a16="http://schemas.microsoft.com/office/drawing/2014/main" id="{C929C70C-01A1-464E-B958-D2E6E3B60D28}"/>
                </a:ext>
              </a:extLst>
            </p:cNvPr>
            <p:cNvSpPr/>
            <p:nvPr/>
          </p:nvSpPr>
          <p:spPr>
            <a:xfrm>
              <a:off x="3686769" y="45574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4AD58291-A3B9-43D0-99DD-D482B4E38FD4}"/>
                </a:ext>
              </a:extLst>
            </p:cNvPr>
            <p:cNvSpPr txBox="1"/>
            <p:nvPr/>
          </p:nvSpPr>
          <p:spPr>
            <a:xfrm>
              <a:off x="3686769" y="45574"/>
              <a:ext cx="1675804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CLASIFICADORA TIPO Z</a:t>
              </a:r>
              <a:r>
                <a:rPr lang="es-ES" sz="15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/>
                <a:t>21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90867BD6-4E13-4DA4-9445-E0812CF48549}"/>
              </a:ext>
            </a:extLst>
          </p:cNvPr>
          <p:cNvGrpSpPr/>
          <p:nvPr/>
        </p:nvGrpSpPr>
        <p:grpSpPr>
          <a:xfrm>
            <a:off x="3425249" y="3495256"/>
            <a:ext cx="1675804" cy="1005482"/>
            <a:chOff x="0" y="1218637"/>
            <a:chExt cx="1675804" cy="1005482"/>
          </a:xfrm>
        </p:grpSpPr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EE548100-C75F-4898-8F4C-BE234398DC1D}"/>
                </a:ext>
              </a:extLst>
            </p:cNvPr>
            <p:cNvSpPr/>
            <p:nvPr/>
          </p:nvSpPr>
          <p:spPr>
            <a:xfrm>
              <a:off x="0" y="1218637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271B1AAD-F173-425A-A6DC-C1168B17C525}"/>
                </a:ext>
              </a:extLst>
            </p:cNvPr>
            <p:cNvSpPr txBox="1"/>
            <p:nvPr/>
          </p:nvSpPr>
          <p:spPr>
            <a:xfrm>
              <a:off x="0" y="1218637"/>
              <a:ext cx="1675804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Bombas de Agua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s-ES" sz="1600" b="1" kern="1200" dirty="0"/>
                <a:t>20</a:t>
              </a:r>
            </a:p>
          </p:txBody>
        </p:sp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F286F29E-B489-4404-AE19-3E1A54FBCB61}"/>
              </a:ext>
            </a:extLst>
          </p:cNvPr>
          <p:cNvGrpSpPr/>
          <p:nvPr/>
        </p:nvGrpSpPr>
        <p:grpSpPr>
          <a:xfrm>
            <a:off x="5268632" y="3495256"/>
            <a:ext cx="1843385" cy="1005482"/>
            <a:chOff x="1843383" y="1218637"/>
            <a:chExt cx="1843385" cy="1005482"/>
          </a:xfrm>
        </p:grpSpPr>
        <p:sp>
          <p:nvSpPr>
            <p:cNvPr id="73" name="Rectángulo 72">
              <a:extLst>
                <a:ext uri="{FF2B5EF4-FFF2-40B4-BE49-F238E27FC236}">
                  <a16:creationId xmlns:a16="http://schemas.microsoft.com/office/drawing/2014/main" id="{D15B9DF6-E8F6-49A6-B5EE-71B54D86C89D}"/>
                </a:ext>
              </a:extLst>
            </p:cNvPr>
            <p:cNvSpPr/>
            <p:nvPr/>
          </p:nvSpPr>
          <p:spPr>
            <a:xfrm>
              <a:off x="1843384" y="1218637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4" name="CuadroTexto 73">
              <a:extLst>
                <a:ext uri="{FF2B5EF4-FFF2-40B4-BE49-F238E27FC236}">
                  <a16:creationId xmlns:a16="http://schemas.microsoft.com/office/drawing/2014/main" id="{CB06EBD4-21F8-4931-BF95-25F19F91D38A}"/>
                </a:ext>
              </a:extLst>
            </p:cNvPr>
            <p:cNvSpPr txBox="1"/>
            <p:nvPr/>
          </p:nvSpPr>
          <p:spPr>
            <a:xfrm>
              <a:off x="1843383" y="1218637"/>
              <a:ext cx="1843385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5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GENERADORES DE LUZ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s-ES" sz="1600" b="1" kern="1200" dirty="0"/>
                <a:t>44</a:t>
              </a:r>
            </a:p>
          </p:txBody>
        </p:sp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D6CFDD69-2130-4906-B908-BCBB4E122CA1}"/>
              </a:ext>
            </a:extLst>
          </p:cNvPr>
          <p:cNvGrpSpPr/>
          <p:nvPr/>
        </p:nvGrpSpPr>
        <p:grpSpPr>
          <a:xfrm>
            <a:off x="7112018" y="3495256"/>
            <a:ext cx="1675804" cy="1005482"/>
            <a:chOff x="3686769" y="1218637"/>
            <a:chExt cx="1675804" cy="1005482"/>
          </a:xfrm>
        </p:grpSpPr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878815AF-C8D2-4306-A7ED-1F20C2ECEDBA}"/>
                </a:ext>
              </a:extLst>
            </p:cNvPr>
            <p:cNvSpPr/>
            <p:nvPr/>
          </p:nvSpPr>
          <p:spPr>
            <a:xfrm>
              <a:off x="3686769" y="1218637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702CC151-B514-417D-9B6F-868CD4543C3C}"/>
                </a:ext>
              </a:extLst>
            </p:cNvPr>
            <p:cNvSpPr txBox="1"/>
            <p:nvPr/>
          </p:nvSpPr>
          <p:spPr>
            <a:xfrm>
              <a:off x="3686769" y="1218637"/>
              <a:ext cx="1675804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Bocaminas</a:t>
              </a:r>
              <a:r>
                <a:rPr lang="es-ES" sz="1600" kern="1200" dirty="0"/>
                <a:t>                                 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/>
                <a:t>25</a:t>
              </a:r>
            </a:p>
          </p:txBody>
        </p:sp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C470F5FB-C107-4DD5-8704-830E61F2E3D3}"/>
              </a:ext>
            </a:extLst>
          </p:cNvPr>
          <p:cNvGrpSpPr/>
          <p:nvPr/>
        </p:nvGrpSpPr>
        <p:grpSpPr>
          <a:xfrm>
            <a:off x="4346941" y="4668319"/>
            <a:ext cx="1675804" cy="1005482"/>
            <a:chOff x="921692" y="2391700"/>
            <a:chExt cx="1675804" cy="1005482"/>
          </a:xfrm>
        </p:grpSpPr>
        <p:sp>
          <p:nvSpPr>
            <p:cNvPr id="69" name="Rectángulo 68">
              <a:extLst>
                <a:ext uri="{FF2B5EF4-FFF2-40B4-BE49-F238E27FC236}">
                  <a16:creationId xmlns:a16="http://schemas.microsoft.com/office/drawing/2014/main" id="{6DB33009-53C0-4A0A-A0C5-3B825C5CD9C1}"/>
                </a:ext>
              </a:extLst>
            </p:cNvPr>
            <p:cNvSpPr/>
            <p:nvPr/>
          </p:nvSpPr>
          <p:spPr>
            <a:xfrm>
              <a:off x="921692" y="2391700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CuadroTexto 69">
              <a:extLst>
                <a:ext uri="{FF2B5EF4-FFF2-40B4-BE49-F238E27FC236}">
                  <a16:creationId xmlns:a16="http://schemas.microsoft.com/office/drawing/2014/main" id="{9B903700-74A8-4B0B-B078-C8757F889ABF}"/>
                </a:ext>
              </a:extLst>
            </p:cNvPr>
            <p:cNvSpPr txBox="1"/>
            <p:nvPr/>
          </p:nvSpPr>
          <p:spPr>
            <a:xfrm>
              <a:off x="921692" y="2391700"/>
              <a:ext cx="1675804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DRAGAS</a:t>
              </a:r>
              <a:r>
                <a:rPr lang="es-ES" sz="1600" kern="1200" dirty="0"/>
                <a:t>                                                                                                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/>
                <a:t>13</a:t>
              </a:r>
            </a:p>
          </p:txBody>
        </p:sp>
      </p:grpSp>
      <p:grpSp>
        <p:nvGrpSpPr>
          <p:cNvPr id="66" name="Grupo 65">
            <a:extLst>
              <a:ext uri="{FF2B5EF4-FFF2-40B4-BE49-F238E27FC236}">
                <a16:creationId xmlns:a16="http://schemas.microsoft.com/office/drawing/2014/main" id="{8B35D73E-AC41-4D3D-8807-A5333BC46E3A}"/>
              </a:ext>
            </a:extLst>
          </p:cNvPr>
          <p:cNvGrpSpPr/>
          <p:nvPr/>
        </p:nvGrpSpPr>
        <p:grpSpPr>
          <a:xfrm>
            <a:off x="6190326" y="4668319"/>
            <a:ext cx="1675804" cy="1005482"/>
            <a:chOff x="2765077" y="2391700"/>
            <a:chExt cx="1675804" cy="1005482"/>
          </a:xfrm>
        </p:grpSpPr>
        <p:sp>
          <p:nvSpPr>
            <p:cNvPr id="67" name="Rectángulo 66">
              <a:extLst>
                <a:ext uri="{FF2B5EF4-FFF2-40B4-BE49-F238E27FC236}">
                  <a16:creationId xmlns:a16="http://schemas.microsoft.com/office/drawing/2014/main" id="{9F47C2BC-B2E7-4B33-A5C3-8E1940DC8E5E}"/>
                </a:ext>
              </a:extLst>
            </p:cNvPr>
            <p:cNvSpPr/>
            <p:nvPr/>
          </p:nvSpPr>
          <p:spPr>
            <a:xfrm>
              <a:off x="2765077" y="2391700"/>
              <a:ext cx="1675804" cy="1005482"/>
            </a:xfrm>
            <a:prstGeom prst="rect">
              <a:avLst/>
            </a:prstGeom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CuadroTexto 67">
              <a:extLst>
                <a:ext uri="{FF2B5EF4-FFF2-40B4-BE49-F238E27FC236}">
                  <a16:creationId xmlns:a16="http://schemas.microsoft.com/office/drawing/2014/main" id="{1DA0EF58-D974-47B2-B5A5-ED1F2D4190BC}"/>
                </a:ext>
              </a:extLst>
            </p:cNvPr>
            <p:cNvSpPr txBox="1"/>
            <p:nvPr/>
          </p:nvSpPr>
          <p:spPr>
            <a:xfrm>
              <a:off x="2765077" y="2391700"/>
              <a:ext cx="1675804" cy="10054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VOLQUETAS</a:t>
              </a:r>
              <a:r>
                <a:rPr lang="es-ES" sz="1600" kern="1200" dirty="0"/>
                <a:t>                                    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/>
                <a:t>2</a:t>
              </a:r>
            </a:p>
          </p:txBody>
        </p:sp>
      </p:grpSp>
      <p:sp>
        <p:nvSpPr>
          <p:cNvPr id="83" name="CuadroTexto 82">
            <a:extLst>
              <a:ext uri="{FF2B5EF4-FFF2-40B4-BE49-F238E27FC236}">
                <a16:creationId xmlns:a16="http://schemas.microsoft.com/office/drawing/2014/main" id="{7C2E0FB3-322A-488F-B898-1FB07B141B19}"/>
              </a:ext>
            </a:extLst>
          </p:cNvPr>
          <p:cNvSpPr txBox="1"/>
          <p:nvPr/>
        </p:nvSpPr>
        <p:spPr>
          <a:xfrm>
            <a:off x="2764082" y="1835702"/>
            <a:ext cx="8360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accent1"/>
                </a:solidFill>
                <a:latin typeface="Barlow" panose="00000500000000000000" pitchFamily="2" charset="0"/>
              </a:rPr>
              <a:t>RESULTADOS IMPORTANTES DE OPERACIONES CONTRA LA MINERÍA ILEGAL </a:t>
            </a:r>
            <a:endParaRPr lang="es-EC" sz="1600" b="1" dirty="0">
              <a:solidFill>
                <a:schemeClr val="accent1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55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023C94-0C4E-304C-B9A3-81B734259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7DB6719-8B3C-D649-9C94-7B8572788ECA}"/>
              </a:ext>
            </a:extLst>
          </p:cNvPr>
          <p:cNvSpPr txBox="1"/>
          <p:nvPr/>
        </p:nvSpPr>
        <p:spPr>
          <a:xfrm>
            <a:off x="625667" y="231150"/>
            <a:ext cx="527538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u="none" strike="noStrike" cap="none" dirty="0">
                <a:solidFill>
                  <a:srgbClr val="E5C400"/>
                </a:solidFill>
                <a:latin typeface="Barlow" panose="00000500000000000000" pitchFamily="2" charset="0"/>
                <a:ea typeface="Arial"/>
                <a:sym typeface="Arial"/>
              </a:rPr>
              <a:t>CONCLUSIONES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BDCBC39-8F5D-9840-B936-1DB4CAD9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52016" b="-24328"/>
          <a:stretch/>
        </p:blipFill>
        <p:spPr>
          <a:xfrm>
            <a:off x="9449435" y="6160491"/>
            <a:ext cx="1552966" cy="52146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8DF248C-7E72-46DE-AC4F-02AF3EA84F62}"/>
              </a:ext>
            </a:extLst>
          </p:cNvPr>
          <p:cNvSpPr txBox="1"/>
          <p:nvPr/>
        </p:nvSpPr>
        <p:spPr>
          <a:xfrm>
            <a:off x="791925" y="771622"/>
            <a:ext cx="9937336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DE GESTIÓN - ARCOM </a:t>
            </a:r>
          </a:p>
          <a:p>
            <a:pPr algn="ctr"/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(AGO-DIC 2024)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MX" sz="2000" dirty="0" smtClean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SUPERVISIÓN Y CONTROL</a:t>
            </a:r>
            <a:endParaRPr lang="es-MX" sz="2000" dirty="0">
              <a:solidFill>
                <a:srgbClr val="FFC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244 inspecciones técnicas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concesiones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MX" sz="2000" dirty="0" smtClean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</a:t>
            </a:r>
            <a:endParaRPr lang="es-MX" sz="2000" dirty="0">
              <a:solidFill>
                <a:srgbClr val="FFC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727 certificados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emitidos por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valor de </a:t>
            </a:r>
            <a:r>
              <a:rPr 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$1.599 millones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MX" sz="2000" b="1" dirty="0" smtClean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LUCHA </a:t>
            </a:r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LA MINERÍA ILEGAL</a:t>
            </a:r>
            <a:endParaRPr lang="es-MX" sz="2000" dirty="0">
              <a:solidFill>
                <a:srgbClr val="FFC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operaciones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40 zonas conflictivas.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Neutralizó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maquinaria amarilla, campamentos mineros,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 e insumos ilegales.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MX" sz="2000" b="1" dirty="0" smtClean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</a:t>
            </a:r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CATASTRAL</a:t>
            </a:r>
            <a:endParaRPr lang="es-MX" sz="2000" dirty="0">
              <a:solidFill>
                <a:srgbClr val="FFC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6.579 derechos mineros registrados en el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SGM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181 informes y 126 certificaciones emitidas para gestión de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derechos mineros.</a:t>
            </a:r>
            <a:endParaRPr lang="es-MX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MX" sz="2000" b="1" dirty="0" smtClean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NORMATIVA </a:t>
            </a:r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LEGALIDAD</a:t>
            </a:r>
            <a:endParaRPr lang="es-MX" sz="2000" dirty="0">
              <a:solidFill>
                <a:srgbClr val="FFC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normativa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aprobada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propuestas normativas presentadas.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MX" sz="2000" dirty="0" smtClean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b="1" dirty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EJECUCIÓN PRESUPUESTARIA</a:t>
            </a:r>
            <a:endParaRPr lang="es-MX" sz="2000" dirty="0">
              <a:solidFill>
                <a:srgbClr val="FFC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84,84% del presupuesto ejecutado</a:t>
            </a:r>
            <a:r>
              <a:rPr lang="es-MX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MX" sz="2000" b="1" dirty="0" smtClean="0">
                <a:solidFill>
                  <a:srgbClr val="FFC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RECAUDACIÓN</a:t>
            </a:r>
            <a:endParaRPr lang="es-MX" sz="2000" dirty="0">
              <a:solidFill>
                <a:srgbClr val="FFC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$379.693,62 recaudados por autogestión en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Direcciones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Distritales</a:t>
            </a:r>
            <a:r>
              <a:rPr lang="es-MX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8032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023C94-0C4E-304C-B9A3-81B734259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7DB6719-8B3C-D649-9C94-7B8572788ECA}"/>
              </a:ext>
            </a:extLst>
          </p:cNvPr>
          <p:cNvSpPr txBox="1"/>
          <p:nvPr/>
        </p:nvSpPr>
        <p:spPr>
          <a:xfrm>
            <a:off x="625667" y="231150"/>
            <a:ext cx="527538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800" b="1" u="none" strike="noStrike" cap="none" dirty="0">
                <a:solidFill>
                  <a:srgbClr val="E5C400"/>
                </a:solidFill>
                <a:latin typeface="Barlow" panose="00000500000000000000" pitchFamily="2" charset="0"/>
                <a:ea typeface="Arial"/>
                <a:sym typeface="Arial"/>
              </a:rPr>
              <a:t>PERSPECTIVAS 2025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EC" sz="2800" b="1" u="none" strike="noStrike" cap="none" dirty="0">
              <a:solidFill>
                <a:srgbClr val="E5C400"/>
              </a:solidFill>
              <a:latin typeface="Barlow" panose="00000500000000000000" pitchFamily="2" charset="0"/>
              <a:ea typeface="Arial"/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BDCBC39-8F5D-9840-B936-1DB4CAD9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r="50000" b="-7690"/>
          <a:stretch/>
        </p:blipFill>
        <p:spPr>
          <a:xfrm>
            <a:off x="9930823" y="6175168"/>
            <a:ext cx="1618202" cy="451682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01B5293-E1A2-4C1B-9844-AC2C63D9D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4479420"/>
              </p:ext>
            </p:extLst>
          </p:nvPr>
        </p:nvGraphicFramePr>
        <p:xfrm>
          <a:off x="1684532" y="952442"/>
          <a:ext cx="8822933" cy="4953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3362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023C94-0C4E-304C-B9A3-81B734259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" y="0"/>
            <a:ext cx="12189993" cy="6858000"/>
          </a:xfrm>
          <a:prstGeom prst="rect">
            <a:avLst/>
          </a:prstGeom>
        </p:spPr>
      </p:pic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7DB6719-8B3C-D649-9C94-7B8572788ECA}"/>
              </a:ext>
            </a:extLst>
          </p:cNvPr>
          <p:cNvSpPr txBox="1"/>
          <p:nvPr/>
        </p:nvSpPr>
        <p:spPr>
          <a:xfrm>
            <a:off x="625667" y="231150"/>
            <a:ext cx="527538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u="none" strike="noStrike" cap="none" dirty="0">
                <a:solidFill>
                  <a:srgbClr val="E5C400"/>
                </a:solidFill>
                <a:latin typeface="Barlow" panose="00000500000000000000" pitchFamily="2" charset="0"/>
                <a:ea typeface="Arial"/>
                <a:sym typeface="Arial"/>
              </a:rPr>
              <a:t>PERSPECTIVAS</a:t>
            </a:r>
            <a:r>
              <a:rPr lang="es-EC" sz="2800" b="1" u="none" strike="noStrike" cap="none" dirty="0">
                <a:solidFill>
                  <a:srgbClr val="E5C400"/>
                </a:solidFill>
                <a:latin typeface="Barlow" panose="00000500000000000000" pitchFamily="2" charset="0"/>
                <a:ea typeface="Arial"/>
                <a:sym typeface="Arial"/>
              </a:rPr>
              <a:t> 2025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EC" sz="2800" b="1" u="none" strike="noStrike" cap="none" dirty="0">
              <a:solidFill>
                <a:srgbClr val="FFFF00"/>
              </a:solidFill>
              <a:latin typeface="Barlow" panose="00000500000000000000" pitchFamily="2" charset="0"/>
              <a:ea typeface="Arial"/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BDCBC39-8F5D-9840-B936-1DB4CAD9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185" b="-5092"/>
          <a:stretch/>
        </p:blipFill>
        <p:spPr>
          <a:xfrm>
            <a:off x="9702223" y="6252425"/>
            <a:ext cx="1579859" cy="440785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A70422F4-8295-49AB-A65F-5F3CD074A90F}"/>
              </a:ext>
            </a:extLst>
          </p:cNvPr>
          <p:cNvSpPr/>
          <p:nvPr/>
        </p:nvSpPr>
        <p:spPr>
          <a:xfrm>
            <a:off x="2717453" y="1832949"/>
            <a:ext cx="8985776" cy="531628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Fijación de la tasa de supervisión y control de los titulares mineros </a:t>
            </a:r>
            <a:endParaRPr lang="es-EC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4A4E523B-C0FE-4DE3-B573-C4174FF64C13}"/>
              </a:ext>
            </a:extLst>
          </p:cNvPr>
          <p:cNvSpPr/>
          <p:nvPr/>
        </p:nvSpPr>
        <p:spPr>
          <a:xfrm>
            <a:off x="2717453" y="2475782"/>
            <a:ext cx="8985777" cy="89464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Fijación de tasa para el otorgamiento de las licencias de </a:t>
            </a:r>
            <a:r>
              <a:rPr lang="es-MX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comercialización.</a:t>
            </a:r>
          </a:p>
          <a:p>
            <a:pPr algn="just"/>
            <a:r>
              <a:rPr lang="es-MX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otorgamiento </a:t>
            </a:r>
            <a:r>
              <a:rPr lang="es-MX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autorización </a:t>
            </a: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instalar plantas de beneficio, </a:t>
            </a:r>
            <a:r>
              <a:rPr lang="es-MX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fundición, refinación </a:t>
            </a: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el pago del valor </a:t>
            </a:r>
            <a:r>
              <a:rPr lang="es-MX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anual. </a:t>
            </a:r>
            <a:endParaRPr lang="es-EC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8C4A833-AE62-4141-A0D6-E0BC35A9AE6B}"/>
              </a:ext>
            </a:extLst>
          </p:cNvPr>
          <p:cNvSpPr/>
          <p:nvPr/>
        </p:nvSpPr>
        <p:spPr>
          <a:xfrm>
            <a:off x="701782" y="1821711"/>
            <a:ext cx="1786238" cy="3483485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de Actividades Mineras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7EBEBFD-2AB3-425B-B561-CC98B2B87FA9}"/>
              </a:ext>
            </a:extLst>
          </p:cNvPr>
          <p:cNvSpPr/>
          <p:nvPr/>
        </p:nvSpPr>
        <p:spPr>
          <a:xfrm>
            <a:off x="2717453" y="3508503"/>
            <a:ext cx="8985777" cy="449118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Reformar las Guías Técnicas de la Agencia de Regulación y Control Minero </a:t>
            </a:r>
            <a:endParaRPr lang="es-EC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25FF75C-61D3-4E40-BD90-4F4BB322E311}"/>
              </a:ext>
            </a:extLst>
          </p:cNvPr>
          <p:cNvSpPr/>
          <p:nvPr/>
        </p:nvSpPr>
        <p:spPr>
          <a:xfrm>
            <a:off x="2735382" y="4143558"/>
            <a:ext cx="8985776" cy="449118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Reformar al </a:t>
            </a: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Instructivo de uso de sellos para derechos mineros </a:t>
            </a:r>
            <a:endParaRPr lang="es-EC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2C0D0170-1AC0-4CFC-B9D8-BDD8B5CD1D30}"/>
              </a:ext>
            </a:extLst>
          </p:cNvPr>
          <p:cNvSpPr/>
          <p:nvPr/>
        </p:nvSpPr>
        <p:spPr>
          <a:xfrm>
            <a:off x="2735382" y="4734133"/>
            <a:ext cx="8985776" cy="59464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/>
            <a:r>
              <a:rPr lang="es-MX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Reformar </a:t>
            </a: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Reglamento para la Calificación y Registro de Organismos de Inspección y/o Laboratorios de Ensayo para el Sector Minero </a:t>
            </a:r>
            <a:endParaRPr lang="es-EC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F422A77-4AAB-4D75-80ED-9B6F7D0C10BB}"/>
              </a:ext>
            </a:extLst>
          </p:cNvPr>
          <p:cNvSpPr txBox="1"/>
          <p:nvPr/>
        </p:nvSpPr>
        <p:spPr>
          <a:xfrm>
            <a:off x="2735383" y="941400"/>
            <a:ext cx="61726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rgbClr val="FFC600"/>
                </a:solidFill>
                <a:latin typeface="Barlow" panose="00000500000000000000" pitchFamily="2" charset="0"/>
              </a:rPr>
              <a:t>EJE DE REGULACIÓN</a:t>
            </a:r>
            <a:r>
              <a:rPr lang="es-MX" sz="2800" b="1" dirty="0" smtClean="0">
                <a:solidFill>
                  <a:srgbClr val="FFC600"/>
                </a:solidFill>
                <a:latin typeface="Barlow" panose="00000500000000000000" pitchFamily="2" charset="0"/>
              </a:rPr>
              <a:t>:</a:t>
            </a:r>
          </a:p>
          <a:p>
            <a:pPr algn="ctr"/>
            <a:r>
              <a:rPr lang="es-MX" sz="1600" b="1" dirty="0" smtClean="0">
                <a:solidFill>
                  <a:srgbClr val="FFC600"/>
                </a:solidFill>
                <a:latin typeface="Barlow" panose="00000500000000000000" pitchFamily="2" charset="0"/>
              </a:rPr>
              <a:t>12 normativas a ser aprobadas en Directorio</a:t>
            </a:r>
            <a:endParaRPr lang="es-MX" sz="1600" b="1" dirty="0">
              <a:solidFill>
                <a:srgbClr val="FFC600"/>
              </a:solidFill>
              <a:latin typeface="Barlow" panose="00000500000000000000" pitchFamily="2" charset="0"/>
            </a:endParaRPr>
          </a:p>
          <a:p>
            <a:pPr algn="ctr"/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21788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023C94-0C4E-304C-B9A3-81B734259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BDCBC39-8F5D-9840-B936-1DB4CAD9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353" b="-5092"/>
          <a:stretch/>
        </p:blipFill>
        <p:spPr>
          <a:xfrm>
            <a:off x="9634988" y="6221975"/>
            <a:ext cx="1606754" cy="44078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690FCF6-A56D-4C23-AE9C-70E09FADE3E9}"/>
              </a:ext>
            </a:extLst>
          </p:cNvPr>
          <p:cNvSpPr txBox="1"/>
          <p:nvPr/>
        </p:nvSpPr>
        <p:spPr>
          <a:xfrm>
            <a:off x="2647032" y="964983"/>
            <a:ext cx="61923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FFC600"/>
                </a:solidFill>
                <a:latin typeface="Barlow" panose="00000500000000000000" pitchFamily="2" charset="0"/>
              </a:rPr>
              <a:t>EJE DE REGULACIÓN</a:t>
            </a:r>
          </a:p>
        </p:txBody>
      </p:sp>
      <p:sp>
        <p:nvSpPr>
          <p:cNvPr id="7" name="Google Shape;119;p4">
            <a:extLst>
              <a:ext uri="{FF2B5EF4-FFF2-40B4-BE49-F238E27FC236}">
                <a16:creationId xmlns:a16="http://schemas.microsoft.com/office/drawing/2014/main" id="{498D3A37-D380-43AB-B04D-5A85024018F4}"/>
              </a:ext>
            </a:extLst>
          </p:cNvPr>
          <p:cNvSpPr txBox="1"/>
          <p:nvPr/>
        </p:nvSpPr>
        <p:spPr>
          <a:xfrm>
            <a:off x="692901" y="158396"/>
            <a:ext cx="527538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u="none" strike="noStrike" cap="none" dirty="0">
                <a:solidFill>
                  <a:srgbClr val="E5C400"/>
                </a:solidFill>
                <a:latin typeface="Barlow" panose="00000500000000000000" pitchFamily="2" charset="0"/>
                <a:ea typeface="Arial"/>
                <a:sym typeface="Arial"/>
              </a:rPr>
              <a:t>PERSPECTIVAS 2025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EC" sz="3200" b="1" u="none" strike="noStrike" cap="none" dirty="0">
              <a:solidFill>
                <a:srgbClr val="FFFF00"/>
              </a:solidFill>
              <a:latin typeface="Barlow" panose="00000500000000000000" pitchFamily="2" charset="0"/>
              <a:ea typeface="Arial"/>
              <a:sym typeface="Arial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26DACFD-AC64-408C-B704-6F9D44358E83}"/>
              </a:ext>
            </a:extLst>
          </p:cNvPr>
          <p:cNvSpPr/>
          <p:nvPr/>
        </p:nvSpPr>
        <p:spPr>
          <a:xfrm>
            <a:off x="4216613" y="1744970"/>
            <a:ext cx="6492948" cy="71889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dirty="0"/>
              <a:t>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Instructivo para la Calificación y Registro de Auditores Técnicos Mineros a nivel Nacional</a:t>
            </a:r>
            <a:endParaRPr lang="es-EC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5AB2EB0-CDE1-4695-9B86-2DB961545072}"/>
              </a:ext>
            </a:extLst>
          </p:cNvPr>
          <p:cNvSpPr/>
          <p:nvPr/>
        </p:nvSpPr>
        <p:spPr>
          <a:xfrm>
            <a:off x="4216614" y="2514166"/>
            <a:ext cx="6492948" cy="567826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Instructivo del Registro Minero de la Agencia de Regulación y Control Minero</a:t>
            </a:r>
            <a:endParaRPr lang="es-EC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D8FE9C7-5CF7-416E-B400-E90614505D23}"/>
              </a:ext>
            </a:extLst>
          </p:cNvPr>
          <p:cNvSpPr/>
          <p:nvPr/>
        </p:nvSpPr>
        <p:spPr>
          <a:xfrm>
            <a:off x="1842059" y="1756380"/>
            <a:ext cx="1786238" cy="132561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 algn="ctr"/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Vulneración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derechos de los administrados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1AC1C9E-13E5-4BCF-B4B8-F7E673566AE4}"/>
              </a:ext>
            </a:extLst>
          </p:cNvPr>
          <p:cNvSpPr/>
          <p:nvPr/>
        </p:nvSpPr>
        <p:spPr>
          <a:xfrm>
            <a:off x="1842059" y="3776009"/>
            <a:ext cx="1786238" cy="1301875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Evasión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tributaria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9896D32-6827-415B-A5F6-B792DEC0CB2A}"/>
              </a:ext>
            </a:extLst>
          </p:cNvPr>
          <p:cNvSpPr/>
          <p:nvPr/>
        </p:nvSpPr>
        <p:spPr>
          <a:xfrm>
            <a:off x="4276989" y="3776010"/>
            <a:ext cx="6492948" cy="61813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Reglamento para el Control de las Exportaciones de Minerales</a:t>
            </a:r>
            <a:endParaRPr lang="es-EC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C6384A8-7CF2-46CA-B73B-BFD526792B7B}"/>
              </a:ext>
            </a:extLst>
          </p:cNvPr>
          <p:cNvSpPr/>
          <p:nvPr/>
        </p:nvSpPr>
        <p:spPr>
          <a:xfrm>
            <a:off x="4276988" y="4469672"/>
            <a:ext cx="6492949" cy="59351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Reglamento de Contabilidad para Minería Metálica a Gran Escala para los Contratos de Explotación Minera</a:t>
            </a:r>
            <a:endParaRPr lang="es-EC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94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023C94-0C4E-304C-B9A3-81B734259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BDCBC39-8F5D-9840-B936-1DB4CAD9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49938" b="-27534"/>
          <a:stretch/>
        </p:blipFill>
        <p:spPr>
          <a:xfrm>
            <a:off x="9823247" y="6323086"/>
            <a:ext cx="1620202" cy="534914"/>
          </a:xfrm>
          <a:prstGeom prst="rect">
            <a:avLst/>
          </a:prstGeom>
        </p:spPr>
      </p:pic>
      <p:sp>
        <p:nvSpPr>
          <p:cNvPr id="5" name="Google Shape;119;p4">
            <a:extLst>
              <a:ext uri="{FF2B5EF4-FFF2-40B4-BE49-F238E27FC236}">
                <a16:creationId xmlns:a16="http://schemas.microsoft.com/office/drawing/2014/main" id="{11EFCE30-4F9E-4AEA-9306-55F78B90FE7D}"/>
              </a:ext>
            </a:extLst>
          </p:cNvPr>
          <p:cNvSpPr txBox="1"/>
          <p:nvPr/>
        </p:nvSpPr>
        <p:spPr>
          <a:xfrm>
            <a:off x="692901" y="158396"/>
            <a:ext cx="527538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u="none" strike="noStrike" cap="none" dirty="0">
                <a:solidFill>
                  <a:srgbClr val="E5C400"/>
                </a:solidFill>
                <a:latin typeface="Barlow" panose="00000500000000000000" pitchFamily="2" charset="0"/>
                <a:ea typeface="Arial"/>
                <a:sym typeface="Arial"/>
              </a:rPr>
              <a:t>PERSPECTIVAS 2025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EC" sz="3200" b="1" u="none" strike="noStrike" cap="none" dirty="0">
              <a:solidFill>
                <a:srgbClr val="FFFF00"/>
              </a:solidFill>
              <a:latin typeface="Barlow" panose="00000500000000000000" pitchFamily="2" charset="0"/>
              <a:ea typeface="Arial"/>
              <a:sym typeface="Arial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7AD1D9D-FB9D-4539-9F84-36FDC79D40CB}"/>
              </a:ext>
            </a:extLst>
          </p:cNvPr>
          <p:cNvSpPr/>
          <p:nvPr/>
        </p:nvSpPr>
        <p:spPr>
          <a:xfrm>
            <a:off x="3296061" y="2009568"/>
            <a:ext cx="8428399" cy="531628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/>
            <a:r>
              <a:rPr 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Instructivo para la elaboración de Informes y Certificaciones Catastrales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3F6678F-58E7-47C2-984B-9DB44F7BE79B}"/>
              </a:ext>
            </a:extLst>
          </p:cNvPr>
          <p:cNvSpPr/>
          <p:nvPr/>
        </p:nvSpPr>
        <p:spPr>
          <a:xfrm>
            <a:off x="1081532" y="1696899"/>
            <a:ext cx="1893500" cy="1208967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 algn="ctr"/>
            <a:r>
              <a:rPr lang="es-ES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ADMINISTRACIÓN </a:t>
            </a:r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CATASTRO MINERO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77B6465-7FC3-40C1-BFD4-58BD202B0834}"/>
              </a:ext>
            </a:extLst>
          </p:cNvPr>
          <p:cNvSpPr/>
          <p:nvPr/>
        </p:nvSpPr>
        <p:spPr>
          <a:xfrm>
            <a:off x="1081531" y="3334294"/>
            <a:ext cx="1893500" cy="1301875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MINERÍA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ARTESANAL </a:t>
            </a:r>
          </a:p>
          <a:p>
            <a:pPr lvl="0"/>
            <a:r>
              <a:rPr lang="es-MX" dirty="0"/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9B5356E-137A-41B8-AE48-FFF19AD2B57A}"/>
              </a:ext>
            </a:extLst>
          </p:cNvPr>
          <p:cNvSpPr/>
          <p:nvPr/>
        </p:nvSpPr>
        <p:spPr>
          <a:xfrm>
            <a:off x="3356410" y="3669591"/>
            <a:ext cx="8453207" cy="64721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/>
            <a:r>
              <a:rPr 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Instructivo para caracterización de maquinarias y equipos con capacidades limitadas de carga y producción para la Minería Artesanal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36672C5-B35B-454C-96B0-C014C386CE6C}"/>
              </a:ext>
            </a:extLst>
          </p:cNvPr>
          <p:cNvSpPr/>
          <p:nvPr/>
        </p:nvSpPr>
        <p:spPr>
          <a:xfrm>
            <a:off x="3381218" y="5162334"/>
            <a:ext cx="8428399" cy="850137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/>
            <a:r>
              <a:rPr 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 al Reglamento para el Registro, Remate, Venta, Transferencia Gratuita o </a:t>
            </a:r>
            <a:r>
              <a:rPr lang="es-MX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Chatarrización</a:t>
            </a:r>
            <a:r>
              <a:rPr 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los Bienes y Destino del Material Mineralizado o Abandonado, Decomisado o Dispuesto por Autoridad Judicial 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6B86C7C-81CA-49F9-B6BC-CE662954FB07}"/>
              </a:ext>
            </a:extLst>
          </p:cNvPr>
          <p:cNvSpPr/>
          <p:nvPr/>
        </p:nvSpPr>
        <p:spPr>
          <a:xfrm>
            <a:off x="1106339" y="4966201"/>
            <a:ext cx="1893500" cy="1208967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 algn="ctr"/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 EN ÁREAS </a:t>
            </a:r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PROHIBIDAS</a:t>
            </a:r>
            <a:endParaRPr lang="es-E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9FFF575-2E29-4CF5-AA90-FB9C52C12665}"/>
              </a:ext>
            </a:extLst>
          </p:cNvPr>
          <p:cNvSpPr txBox="1"/>
          <p:nvPr/>
        </p:nvSpPr>
        <p:spPr>
          <a:xfrm>
            <a:off x="2727715" y="967817"/>
            <a:ext cx="61923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FFC600"/>
                </a:solidFill>
                <a:latin typeface="Barlow" panose="00000500000000000000" pitchFamily="2" charset="0"/>
              </a:rPr>
              <a:t>EJE DE REGULACIÓN</a:t>
            </a:r>
          </a:p>
        </p:txBody>
      </p:sp>
    </p:spTree>
    <p:extLst>
      <p:ext uri="{BB962C8B-B14F-4D97-AF65-F5344CB8AC3E}">
        <p14:creationId xmlns:p14="http://schemas.microsoft.com/office/powerpoint/2010/main" val="398034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06FC081-EFA5-8C45-8DF1-650561532E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7" y="0"/>
            <a:ext cx="1218999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E6C9956-1F60-2A4F-9EBD-584B23EEB3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332"/>
          <a:stretch/>
        </p:blipFill>
        <p:spPr>
          <a:xfrm>
            <a:off x="7939007" y="5926632"/>
            <a:ext cx="2969626" cy="7629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E92CC1A-2F4D-418C-8D6F-2C2ACDB669D8}"/>
              </a:ext>
            </a:extLst>
          </p:cNvPr>
          <p:cNvSpPr txBox="1"/>
          <p:nvPr/>
        </p:nvSpPr>
        <p:spPr>
          <a:xfrm>
            <a:off x="6555976" y="313767"/>
            <a:ext cx="50103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2800" dirty="0">
                <a:solidFill>
                  <a:schemeClr val="bg1"/>
                </a:solidFill>
                <a:latin typeface="Barlow Condensed" panose="00000506000000000000" pitchFamily="2" charset="0"/>
                <a:cs typeface="Arial" panose="020B0604020202020204" pitchFamily="34" charset="0"/>
              </a:rPr>
              <a:t>Escanea el código QR y conoce nuestro informe de la Gestión correspondiente al año 2024.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929F95E-32EA-4EEF-AABC-FBD455BB0532}"/>
              </a:ext>
            </a:extLst>
          </p:cNvPr>
          <p:cNvSpPr txBox="1"/>
          <p:nvPr/>
        </p:nvSpPr>
        <p:spPr>
          <a:xfrm>
            <a:off x="288758" y="242524"/>
            <a:ext cx="4443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rgbClr val="2D2D93"/>
                </a:solidFill>
                <a:latin typeface="Barlow ExtraBold" panose="00000900000000000000" pitchFamily="2" charset="0"/>
              </a:rPr>
              <a:t>AGENCIA DE REGULACIÓN Y CONTROL MINERO </a:t>
            </a:r>
            <a:endParaRPr lang="es-EC" sz="1600" dirty="0">
              <a:solidFill>
                <a:srgbClr val="2D2D93"/>
              </a:solidFill>
              <a:latin typeface="Barlow ExtraBold" panose="000009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53DEA8F-4F6D-4609-91AF-D37A94B8F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5641" y="2072687"/>
            <a:ext cx="2981826" cy="2981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023C94-0C4E-304C-B9A3-81B7342596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77"/>
          <a:stretch/>
        </p:blipFill>
        <p:spPr>
          <a:xfrm>
            <a:off x="0" y="0"/>
            <a:ext cx="12190996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BDCBC39-8F5D-9840-B936-1DB4CAD9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49938" b="-27534"/>
          <a:stretch/>
        </p:blipFill>
        <p:spPr>
          <a:xfrm>
            <a:off x="1302319" y="804449"/>
            <a:ext cx="4877562" cy="161034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8046568-78F4-43DB-AA7F-64895DAA05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98" y="1031247"/>
            <a:ext cx="3387905" cy="83099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A333C28-515C-403A-921B-5918FBD89A0E}"/>
              </a:ext>
            </a:extLst>
          </p:cNvPr>
          <p:cNvSpPr txBox="1"/>
          <p:nvPr/>
        </p:nvSpPr>
        <p:spPr>
          <a:xfrm>
            <a:off x="610889" y="2967335"/>
            <a:ext cx="11137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>
                <a:solidFill>
                  <a:srgbClr val="FFC000"/>
                </a:solidFill>
                <a:latin typeface="Barlow" panose="00000500000000000000" pitchFamily="2" charset="0"/>
              </a:rPr>
              <a:t>DESARROLLO DE MESAS TÉCNICAS </a:t>
            </a:r>
            <a:endParaRPr lang="es-EC" sz="5400" b="1" dirty="0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1FE2A39-DDF3-4F8E-A03F-88F2FBA5CC34}"/>
              </a:ext>
            </a:extLst>
          </p:cNvPr>
          <p:cNvSpPr txBox="1"/>
          <p:nvPr/>
        </p:nvSpPr>
        <p:spPr>
          <a:xfrm>
            <a:off x="6965819" y="5074207"/>
            <a:ext cx="473238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BREVE  </a:t>
            </a:r>
          </a:p>
          <a:p>
            <a:r>
              <a:rPr lang="es-ES" sz="4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REGRESAMOS...</a:t>
            </a:r>
            <a:endParaRPr lang="es-EC" sz="4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818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023C94-0C4E-304C-B9A3-81B734259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" y="0"/>
            <a:ext cx="12189993" cy="6858000"/>
          </a:xfrm>
          <a:prstGeom prst="rect">
            <a:avLst/>
          </a:prstGeom>
        </p:spPr>
      </p:pic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7DB6719-8B3C-D649-9C94-7B8572788ECA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CONCLUSIONES MESAS TÉCNICAS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BDCBC39-8F5D-9840-B936-1DB4CAD9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769" b="-5092"/>
          <a:stretch/>
        </p:blipFill>
        <p:spPr>
          <a:xfrm>
            <a:off x="8316764" y="6175168"/>
            <a:ext cx="1593307" cy="4407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D2C8E0-6585-473A-A710-999AC69B52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50" b="85447"/>
          <a:stretch/>
        </p:blipFill>
        <p:spPr>
          <a:xfrm>
            <a:off x="453439" y="1232496"/>
            <a:ext cx="4255798" cy="131243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D30FB3B-15BE-4A91-B627-2F2578C620F8}"/>
              </a:ext>
            </a:extLst>
          </p:cNvPr>
          <p:cNvSpPr txBox="1"/>
          <p:nvPr/>
        </p:nvSpPr>
        <p:spPr>
          <a:xfrm>
            <a:off x="1186526" y="1315278"/>
            <a:ext cx="335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2D2D93"/>
                </a:solidFill>
                <a:latin typeface="Barlow Condensed SemiBold" panose="00000706000000000000" pitchFamily="2" charset="0"/>
              </a:rPr>
              <a:t>MESA #1 / ATENCIÓN CIUDADANA </a:t>
            </a:r>
            <a:endParaRPr lang="es-EC" dirty="0">
              <a:solidFill>
                <a:srgbClr val="2D2D93"/>
              </a:solidFill>
              <a:latin typeface="Barlow Condensed SemiBold" panose="00000706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55F5949-5067-425C-9FE6-95FA5F2BA2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50" b="85447"/>
          <a:stretch/>
        </p:blipFill>
        <p:spPr>
          <a:xfrm>
            <a:off x="6827551" y="1195375"/>
            <a:ext cx="4090532" cy="126147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8448B54-D89A-4641-9A3C-2D96818FF38D}"/>
              </a:ext>
            </a:extLst>
          </p:cNvPr>
          <p:cNvSpPr txBox="1"/>
          <p:nvPr/>
        </p:nvSpPr>
        <p:spPr>
          <a:xfrm>
            <a:off x="7413959" y="1300757"/>
            <a:ext cx="335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2D2D93"/>
                </a:solidFill>
                <a:latin typeface="Barlow Condensed SemiBold" panose="00000706000000000000" pitchFamily="2" charset="0"/>
              </a:rPr>
              <a:t>MESA #2 / MINERIA ILEGAL </a:t>
            </a:r>
            <a:endParaRPr lang="es-EC" dirty="0">
              <a:solidFill>
                <a:srgbClr val="2D2D93"/>
              </a:solidFill>
              <a:latin typeface="Barlow Condensed SemiBold" panose="00000706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A73E0C6-DF7A-4830-9BE9-3D8DAE7A273A}"/>
              </a:ext>
            </a:extLst>
          </p:cNvPr>
          <p:cNvSpPr txBox="1"/>
          <p:nvPr/>
        </p:nvSpPr>
        <p:spPr>
          <a:xfrm>
            <a:off x="951851" y="2299447"/>
            <a:ext cx="46017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 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B707678-1644-4E5C-B068-5755FF94BDBF}"/>
              </a:ext>
            </a:extLst>
          </p:cNvPr>
          <p:cNvSpPr txBox="1"/>
          <p:nvPr/>
        </p:nvSpPr>
        <p:spPr>
          <a:xfrm>
            <a:off x="6792357" y="2136338"/>
            <a:ext cx="46017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 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AAF5A69-F42A-466E-AE48-757185F05747}"/>
              </a:ext>
            </a:extLst>
          </p:cNvPr>
          <p:cNvSpPr txBox="1"/>
          <p:nvPr/>
        </p:nvSpPr>
        <p:spPr>
          <a:xfrm>
            <a:off x="9882368" y="6182930"/>
            <a:ext cx="49464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bg1"/>
                </a:solidFill>
                <a:latin typeface="Barlow Condensed SemiBold" panose="00000706000000000000" pitchFamily="2" charset="0"/>
              </a:rPr>
              <a:t>AGENCIA DE REGULACIÓN Y </a:t>
            </a:r>
          </a:p>
          <a:p>
            <a:r>
              <a:rPr lang="es-ES" sz="1100" dirty="0">
                <a:solidFill>
                  <a:schemeClr val="bg1"/>
                </a:solidFill>
                <a:latin typeface="Barlow Condensed SemiBold" panose="00000706000000000000" pitchFamily="2" charset="0"/>
              </a:rPr>
              <a:t>CONTROL MINERO</a:t>
            </a:r>
            <a:endParaRPr lang="es-EC" sz="1100" dirty="0">
              <a:solidFill>
                <a:schemeClr val="bg1"/>
              </a:solidFill>
              <a:latin typeface="Barlow Condensed SemiBold" panose="00000706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33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46B89C-8D98-4C4B-BF69-8CAF9D54D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A95D41-404E-2247-BA98-B28014DBF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744" y="2137764"/>
            <a:ext cx="3447664" cy="258247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ED4529B-7C30-6F40-A8B4-C9388E3174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641"/>
          <a:stretch/>
        </p:blipFill>
        <p:spPr>
          <a:xfrm>
            <a:off x="6702149" y="2538184"/>
            <a:ext cx="3875431" cy="120009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F20DC39-0BFC-449B-9395-21CEEC02CC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7"/>
          <a:stretch/>
        </p:blipFill>
        <p:spPr>
          <a:xfrm>
            <a:off x="6902709" y="3711388"/>
            <a:ext cx="3460986" cy="4834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1881</Words>
  <Application>Microsoft Office PowerPoint</Application>
  <PresentationFormat>Panorámica</PresentationFormat>
  <Paragraphs>342</Paragraphs>
  <Slides>20</Slides>
  <Notes>20</Notes>
  <HiddenSlides>3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1" baseType="lpstr">
      <vt:lpstr>Arial</vt:lpstr>
      <vt:lpstr>Barlow</vt:lpstr>
      <vt:lpstr>Barlow Condensed</vt:lpstr>
      <vt:lpstr>Barlow Condensed SemiBold</vt:lpstr>
      <vt:lpstr>Barlow ExtraBold</vt:lpstr>
      <vt:lpstr>Calibri</vt:lpstr>
      <vt:lpstr>Calibri Light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Marco Rocha</dc:creator>
  <cp:lastModifiedBy>Paola Elizabeth Torres Regalado</cp:lastModifiedBy>
  <cp:revision>85</cp:revision>
  <dcterms:created xsi:type="dcterms:W3CDTF">2025-07-02T21:15:56Z</dcterms:created>
  <dcterms:modified xsi:type="dcterms:W3CDTF">2025-07-04T16:16:47Z</dcterms:modified>
</cp:coreProperties>
</file>